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5" r:id="rId28"/>
    <p:sldId id="286" r:id="rId29"/>
    <p:sldId id="287" r:id="rId30"/>
    <p:sldId id="289" r:id="rId31"/>
    <p:sldId id="290" r:id="rId32"/>
    <p:sldId id="291" r:id="rId33"/>
    <p:sldId id="292" r:id="rId34"/>
    <p:sldId id="293" r:id="rId35"/>
    <p:sldId id="294" r:id="rId36"/>
    <p:sldId id="295" r:id="rId37"/>
    <p:sldId id="296" r:id="rId38"/>
    <p:sldId id="297" r:id="rId39"/>
    <p:sldId id="298" r:id="rId40"/>
    <p:sldId id="299" r:id="rId41"/>
    <p:sldId id="300" r:id="rId42"/>
  </p:sldIdLst>
  <p:sldSz cx="10693400" cy="7556500"/>
  <p:notesSz cx="10693400" cy="75565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7" d="100"/>
          <a:sy n="107" d="100"/>
        </p:scale>
        <p:origin x="850" y="8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802005" y="2342515"/>
            <a:ext cx="9089390" cy="15868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604010" y="4231640"/>
            <a:ext cx="7485380" cy="18891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8/25/2020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700" b="1" i="0">
                <a:solidFill>
                  <a:schemeClr val="tx1"/>
                </a:solidFill>
                <a:latin typeface="Lucida Sans"/>
                <a:cs typeface="Lucida San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45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8/25/2020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810768" y="1518411"/>
            <a:ext cx="9077325" cy="12700"/>
          </a:xfrm>
          <a:custGeom>
            <a:avLst/>
            <a:gdLst/>
            <a:ahLst/>
            <a:cxnLst/>
            <a:rect l="l" t="t" r="r" b="b"/>
            <a:pathLst>
              <a:path w="9077325" h="12700">
                <a:moveTo>
                  <a:pt x="9076944" y="0"/>
                </a:moveTo>
                <a:lnTo>
                  <a:pt x="0" y="0"/>
                </a:lnTo>
                <a:lnTo>
                  <a:pt x="0" y="12191"/>
                </a:lnTo>
                <a:lnTo>
                  <a:pt x="9076944" y="12191"/>
                </a:lnTo>
                <a:lnTo>
                  <a:pt x="9076944" y="0"/>
                </a:lnTo>
                <a:close/>
              </a:path>
            </a:pathLst>
          </a:custGeom>
          <a:solidFill>
            <a:srgbClr val="87878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9531095" y="6998716"/>
            <a:ext cx="414527" cy="4114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771144" y="7007859"/>
            <a:ext cx="390144" cy="3931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700" b="1" i="0">
                <a:solidFill>
                  <a:schemeClr val="tx1"/>
                </a:solidFill>
                <a:latin typeface="Lucida Sans"/>
                <a:cs typeface="Lucida San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534670" y="1737995"/>
            <a:ext cx="4651629" cy="49872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507101" y="1737995"/>
            <a:ext cx="4651629" cy="49872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8/25/2020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700" b="1" i="0">
                <a:solidFill>
                  <a:schemeClr val="tx1"/>
                </a:solidFill>
                <a:latin typeface="Lucida Sans"/>
                <a:cs typeface="Lucida San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8/25/2020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8/25/2020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810768" y="1518411"/>
            <a:ext cx="9077325" cy="12700"/>
          </a:xfrm>
          <a:custGeom>
            <a:avLst/>
            <a:gdLst/>
            <a:ahLst/>
            <a:cxnLst/>
            <a:rect l="l" t="t" r="r" b="b"/>
            <a:pathLst>
              <a:path w="9077325" h="12700">
                <a:moveTo>
                  <a:pt x="9076944" y="0"/>
                </a:moveTo>
                <a:lnTo>
                  <a:pt x="0" y="0"/>
                </a:lnTo>
                <a:lnTo>
                  <a:pt x="0" y="12191"/>
                </a:lnTo>
                <a:lnTo>
                  <a:pt x="9076944" y="12191"/>
                </a:lnTo>
                <a:lnTo>
                  <a:pt x="9076944" y="0"/>
                </a:lnTo>
                <a:close/>
              </a:path>
            </a:pathLst>
          </a:custGeom>
          <a:solidFill>
            <a:srgbClr val="87878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501262" y="2843783"/>
            <a:ext cx="3690874" cy="5924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700" b="1" i="0">
                <a:solidFill>
                  <a:schemeClr val="tx1"/>
                </a:solidFill>
                <a:latin typeface="Lucida Sans"/>
                <a:cs typeface="Lucida San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57428" y="1807464"/>
            <a:ext cx="9178543" cy="4191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5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635756" y="7027545"/>
            <a:ext cx="3421888" cy="3778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534670" y="7027545"/>
            <a:ext cx="2459482" cy="3778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8/25/2020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7699248" y="7027545"/>
            <a:ext cx="2459482" cy="3778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variability.org/" TargetMode="External"/><Relationship Id="rId5" Type="http://schemas.openxmlformats.org/officeDocument/2006/relationships/image" Target="../media/image37.png"/><Relationship Id="rId4" Type="http://schemas.openxmlformats.org/officeDocument/2006/relationships/image" Target="../media/image36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variability.org/" TargetMode="External"/><Relationship Id="rId4" Type="http://schemas.openxmlformats.org/officeDocument/2006/relationships/image" Target="../media/image38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variability.org/" TargetMode="Externa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g"/><Relationship Id="rId3" Type="http://schemas.openxmlformats.org/officeDocument/2006/relationships/image" Target="../media/image40.png"/><Relationship Id="rId7" Type="http://schemas.openxmlformats.org/officeDocument/2006/relationships/image" Target="../media/image42.jp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g"/><Relationship Id="rId5" Type="http://schemas.openxmlformats.org/officeDocument/2006/relationships/image" Target="../media/image41.jpg"/><Relationship Id="rId4" Type="http://schemas.openxmlformats.org/officeDocument/2006/relationships/image" Target="../media/image38.jpg"/><Relationship Id="rId9" Type="http://schemas.openxmlformats.org/officeDocument/2006/relationships/hyperlink" Target="http://www.variability.org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variability.org/" TargetMode="External"/><Relationship Id="rId5" Type="http://schemas.openxmlformats.org/officeDocument/2006/relationships/image" Target="../media/image24.jpg"/><Relationship Id="rId4" Type="http://schemas.openxmlformats.org/officeDocument/2006/relationships/image" Target="../media/image25.jp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://www.variability.org/" TargetMode="External"/><Relationship Id="rId3" Type="http://schemas.openxmlformats.org/officeDocument/2006/relationships/image" Target="../media/image46.png"/><Relationship Id="rId7" Type="http://schemas.openxmlformats.org/officeDocument/2006/relationships/image" Target="../media/image50.jp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jpg"/><Relationship Id="rId5" Type="http://schemas.openxmlformats.org/officeDocument/2006/relationships/image" Target="../media/image48.jpg"/><Relationship Id="rId4" Type="http://schemas.openxmlformats.org/officeDocument/2006/relationships/image" Target="../media/image47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variability.org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hyperlink" Target="http://www.variability.org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g"/><Relationship Id="rId5" Type="http://schemas.openxmlformats.org/officeDocument/2006/relationships/image" Target="../media/image25.jpg"/><Relationship Id="rId4" Type="http://schemas.openxmlformats.org/officeDocument/2006/relationships/image" Target="../media/image51.jp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://www.variability.org/" TargetMode="External"/><Relationship Id="rId3" Type="http://schemas.openxmlformats.org/officeDocument/2006/relationships/image" Target="../media/image53.png"/><Relationship Id="rId7" Type="http://schemas.openxmlformats.org/officeDocument/2006/relationships/image" Target="../media/image41.jp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g"/><Relationship Id="rId5" Type="http://schemas.openxmlformats.org/officeDocument/2006/relationships/image" Target="../media/image25.jpg"/><Relationship Id="rId4" Type="http://schemas.openxmlformats.org/officeDocument/2006/relationships/image" Target="../media/image50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variability.org/" TargetMode="External"/><Relationship Id="rId5" Type="http://schemas.openxmlformats.org/officeDocument/2006/relationships/image" Target="../media/image24.jpg"/><Relationship Id="rId4" Type="http://schemas.openxmlformats.org/officeDocument/2006/relationships/image" Target="../media/image25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3" Type="http://schemas.openxmlformats.org/officeDocument/2006/relationships/image" Target="../media/image9.png"/><Relationship Id="rId7" Type="http://schemas.openxmlformats.org/officeDocument/2006/relationships/image" Target="../media/image13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jp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hyperlink" Target="http://www.variability.org/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variability.org/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www.variability.org/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variability.org/" TargetMode="External"/><Relationship Id="rId4" Type="http://schemas.openxmlformats.org/officeDocument/2006/relationships/image" Target="../media/image5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variability.org/" TargetMode="External"/><Relationship Id="rId5" Type="http://schemas.openxmlformats.org/officeDocument/2006/relationships/image" Target="../media/image54.png"/><Relationship Id="rId4" Type="http://schemas.openxmlformats.org/officeDocument/2006/relationships/image" Target="../media/image5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variability.org/" TargetMode="External"/><Relationship Id="rId5" Type="http://schemas.openxmlformats.org/officeDocument/2006/relationships/image" Target="../media/image56.png"/><Relationship Id="rId4" Type="http://schemas.openxmlformats.org/officeDocument/2006/relationships/image" Target="../media/image5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www.variability.org/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variability.org/" TargetMode="External"/><Relationship Id="rId4" Type="http://schemas.openxmlformats.org/officeDocument/2006/relationships/image" Target="../media/image58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variability.org/" TargetMode="External"/><Relationship Id="rId4" Type="http://schemas.openxmlformats.org/officeDocument/2006/relationships/image" Target="../media/image6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variability.org/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variability.org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variability.org/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variability.org/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variability.org/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variability.org/" TargetMode="External"/><Relationship Id="rId4" Type="http://schemas.openxmlformats.org/officeDocument/2006/relationships/image" Target="../media/image72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variability.org/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variability.org/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variability.org/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variability.org/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variability.org/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variability.org/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variability.org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variability.org/" TargetMode="External"/><Relationship Id="rId4" Type="http://schemas.openxmlformats.org/officeDocument/2006/relationships/image" Target="../media/image1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variability.org/" TargetMode="External"/><Relationship Id="rId4" Type="http://schemas.openxmlformats.org/officeDocument/2006/relationships/image" Target="../media/image77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hyperlink" Target="http://www.variability.org/" TargetMode="External"/><Relationship Id="rId3" Type="http://schemas.openxmlformats.org/officeDocument/2006/relationships/image" Target="../media/image44.png"/><Relationship Id="rId7" Type="http://schemas.openxmlformats.org/officeDocument/2006/relationships/image" Target="../media/image81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variability.org/" TargetMode="External"/><Relationship Id="rId4" Type="http://schemas.openxmlformats.org/officeDocument/2006/relationships/image" Target="../media/image20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://www.variability.org/" TargetMode="External"/><Relationship Id="rId3" Type="http://schemas.openxmlformats.org/officeDocument/2006/relationships/image" Target="../media/image22.png"/><Relationship Id="rId7" Type="http://schemas.openxmlformats.org/officeDocument/2006/relationships/image" Target="../media/image26.jp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g"/><Relationship Id="rId5" Type="http://schemas.openxmlformats.org/officeDocument/2006/relationships/image" Target="../media/image24.jpg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variability.org/" TargetMode="External"/><Relationship Id="rId4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variability.org/" TargetMode="External"/><Relationship Id="rId4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variability.org/" TargetMode="External"/><Relationship Id="rId4" Type="http://schemas.openxmlformats.org/officeDocument/2006/relationships/image" Target="../media/image3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10768" y="3676396"/>
            <a:ext cx="9077325" cy="9525"/>
          </a:xfrm>
          <a:custGeom>
            <a:avLst/>
            <a:gdLst/>
            <a:ahLst/>
            <a:cxnLst/>
            <a:rect l="l" t="t" r="r" b="b"/>
            <a:pathLst>
              <a:path w="9077325" h="9525">
                <a:moveTo>
                  <a:pt x="9076944" y="0"/>
                </a:moveTo>
                <a:lnTo>
                  <a:pt x="0" y="0"/>
                </a:lnTo>
                <a:lnTo>
                  <a:pt x="0" y="9144"/>
                </a:lnTo>
                <a:lnTo>
                  <a:pt x="9076944" y="9144"/>
                </a:lnTo>
                <a:lnTo>
                  <a:pt x="9076944" y="0"/>
                </a:lnTo>
                <a:close/>
              </a:path>
            </a:pathLst>
          </a:custGeom>
          <a:solidFill>
            <a:srgbClr val="87878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200144" y="6556756"/>
            <a:ext cx="487679" cy="4937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8132064" y="6346444"/>
            <a:ext cx="2066925" cy="954405"/>
            <a:chOff x="8132064" y="6346444"/>
            <a:chExt cx="2066925" cy="954405"/>
          </a:xfrm>
        </p:grpSpPr>
        <p:sp>
          <p:nvSpPr>
            <p:cNvPr id="6" name="object 6"/>
            <p:cNvSpPr/>
            <p:nvPr/>
          </p:nvSpPr>
          <p:spPr>
            <a:xfrm>
              <a:off x="8132064" y="6347968"/>
              <a:ext cx="2066925" cy="216535"/>
            </a:xfrm>
            <a:custGeom>
              <a:avLst/>
              <a:gdLst/>
              <a:ahLst/>
              <a:cxnLst/>
              <a:rect l="l" t="t" r="r" b="b"/>
              <a:pathLst>
                <a:path w="2066925" h="216534">
                  <a:moveTo>
                    <a:pt x="0" y="0"/>
                  </a:moveTo>
                  <a:lnTo>
                    <a:pt x="2066544" y="0"/>
                  </a:lnTo>
                </a:path>
                <a:path w="2066925" h="216534">
                  <a:moveTo>
                    <a:pt x="0" y="3047"/>
                  </a:moveTo>
                  <a:lnTo>
                    <a:pt x="2066544" y="3047"/>
                  </a:lnTo>
                </a:path>
                <a:path w="2066925" h="216534">
                  <a:moveTo>
                    <a:pt x="0" y="6095"/>
                  </a:moveTo>
                  <a:lnTo>
                    <a:pt x="2066544" y="6095"/>
                  </a:lnTo>
                </a:path>
                <a:path w="2066925" h="216534">
                  <a:moveTo>
                    <a:pt x="0" y="9145"/>
                  </a:moveTo>
                  <a:lnTo>
                    <a:pt x="2066544" y="9145"/>
                  </a:lnTo>
                </a:path>
                <a:path w="2066925" h="216534">
                  <a:moveTo>
                    <a:pt x="0" y="12191"/>
                  </a:moveTo>
                  <a:lnTo>
                    <a:pt x="2066544" y="12191"/>
                  </a:lnTo>
                </a:path>
                <a:path w="2066925" h="216534">
                  <a:moveTo>
                    <a:pt x="0" y="15239"/>
                  </a:moveTo>
                  <a:lnTo>
                    <a:pt x="2066544" y="15239"/>
                  </a:lnTo>
                </a:path>
                <a:path w="2066925" h="216534">
                  <a:moveTo>
                    <a:pt x="0" y="18287"/>
                  </a:moveTo>
                  <a:lnTo>
                    <a:pt x="2066544" y="18287"/>
                  </a:lnTo>
                </a:path>
                <a:path w="2066925" h="216534">
                  <a:moveTo>
                    <a:pt x="0" y="21335"/>
                  </a:moveTo>
                  <a:lnTo>
                    <a:pt x="2066544" y="21335"/>
                  </a:lnTo>
                </a:path>
                <a:path w="2066925" h="216534">
                  <a:moveTo>
                    <a:pt x="0" y="24383"/>
                  </a:moveTo>
                  <a:lnTo>
                    <a:pt x="2066544" y="24383"/>
                  </a:lnTo>
                </a:path>
                <a:path w="2066925" h="216534">
                  <a:moveTo>
                    <a:pt x="0" y="27431"/>
                  </a:moveTo>
                  <a:lnTo>
                    <a:pt x="2066544" y="27431"/>
                  </a:lnTo>
                </a:path>
                <a:path w="2066925" h="216534">
                  <a:moveTo>
                    <a:pt x="0" y="30479"/>
                  </a:moveTo>
                  <a:lnTo>
                    <a:pt x="2066544" y="30479"/>
                  </a:lnTo>
                </a:path>
                <a:path w="2066925" h="216534">
                  <a:moveTo>
                    <a:pt x="0" y="33527"/>
                  </a:moveTo>
                  <a:lnTo>
                    <a:pt x="2066544" y="33527"/>
                  </a:lnTo>
                </a:path>
                <a:path w="2066925" h="216534">
                  <a:moveTo>
                    <a:pt x="0" y="36575"/>
                  </a:moveTo>
                  <a:lnTo>
                    <a:pt x="2066544" y="36575"/>
                  </a:lnTo>
                </a:path>
                <a:path w="2066925" h="216534">
                  <a:moveTo>
                    <a:pt x="0" y="39623"/>
                  </a:moveTo>
                  <a:lnTo>
                    <a:pt x="2066544" y="39623"/>
                  </a:lnTo>
                </a:path>
                <a:path w="2066925" h="216534">
                  <a:moveTo>
                    <a:pt x="0" y="42671"/>
                  </a:moveTo>
                  <a:lnTo>
                    <a:pt x="2066544" y="42671"/>
                  </a:lnTo>
                </a:path>
                <a:path w="2066925" h="216534">
                  <a:moveTo>
                    <a:pt x="0" y="45719"/>
                  </a:moveTo>
                  <a:lnTo>
                    <a:pt x="2066544" y="45719"/>
                  </a:lnTo>
                </a:path>
                <a:path w="2066925" h="216534">
                  <a:moveTo>
                    <a:pt x="0" y="48767"/>
                  </a:moveTo>
                  <a:lnTo>
                    <a:pt x="2066544" y="48767"/>
                  </a:lnTo>
                </a:path>
                <a:path w="2066925" h="216534">
                  <a:moveTo>
                    <a:pt x="0" y="51817"/>
                  </a:moveTo>
                  <a:lnTo>
                    <a:pt x="2066544" y="51817"/>
                  </a:lnTo>
                </a:path>
                <a:path w="2066925" h="216534">
                  <a:moveTo>
                    <a:pt x="0" y="54863"/>
                  </a:moveTo>
                  <a:lnTo>
                    <a:pt x="2066544" y="54863"/>
                  </a:lnTo>
                </a:path>
                <a:path w="2066925" h="216534">
                  <a:moveTo>
                    <a:pt x="0" y="57911"/>
                  </a:moveTo>
                  <a:lnTo>
                    <a:pt x="2066544" y="57911"/>
                  </a:lnTo>
                </a:path>
                <a:path w="2066925" h="216534">
                  <a:moveTo>
                    <a:pt x="0" y="60959"/>
                  </a:moveTo>
                  <a:lnTo>
                    <a:pt x="2066544" y="60959"/>
                  </a:lnTo>
                </a:path>
                <a:path w="2066925" h="216534">
                  <a:moveTo>
                    <a:pt x="0" y="64007"/>
                  </a:moveTo>
                  <a:lnTo>
                    <a:pt x="2066544" y="64007"/>
                  </a:lnTo>
                </a:path>
                <a:path w="2066925" h="216534">
                  <a:moveTo>
                    <a:pt x="0" y="67055"/>
                  </a:moveTo>
                  <a:lnTo>
                    <a:pt x="2066544" y="67055"/>
                  </a:lnTo>
                </a:path>
                <a:path w="2066925" h="216534">
                  <a:moveTo>
                    <a:pt x="0" y="70103"/>
                  </a:moveTo>
                  <a:lnTo>
                    <a:pt x="2066544" y="70103"/>
                  </a:lnTo>
                </a:path>
                <a:path w="2066925" h="216534">
                  <a:moveTo>
                    <a:pt x="0" y="73151"/>
                  </a:moveTo>
                  <a:lnTo>
                    <a:pt x="2066544" y="73151"/>
                  </a:lnTo>
                </a:path>
                <a:path w="2066925" h="216534">
                  <a:moveTo>
                    <a:pt x="0" y="76199"/>
                  </a:moveTo>
                  <a:lnTo>
                    <a:pt x="2066544" y="76199"/>
                  </a:lnTo>
                </a:path>
                <a:path w="2066925" h="216534">
                  <a:moveTo>
                    <a:pt x="0" y="79247"/>
                  </a:moveTo>
                  <a:lnTo>
                    <a:pt x="2066544" y="79247"/>
                  </a:lnTo>
                </a:path>
                <a:path w="2066925" h="216534">
                  <a:moveTo>
                    <a:pt x="0" y="82295"/>
                  </a:moveTo>
                  <a:lnTo>
                    <a:pt x="2066544" y="82295"/>
                  </a:lnTo>
                </a:path>
                <a:path w="2066925" h="216534">
                  <a:moveTo>
                    <a:pt x="0" y="85345"/>
                  </a:moveTo>
                  <a:lnTo>
                    <a:pt x="2066544" y="85345"/>
                  </a:lnTo>
                </a:path>
                <a:path w="2066925" h="216534">
                  <a:moveTo>
                    <a:pt x="0" y="88391"/>
                  </a:moveTo>
                  <a:lnTo>
                    <a:pt x="2066544" y="88391"/>
                  </a:lnTo>
                </a:path>
                <a:path w="2066925" h="216534">
                  <a:moveTo>
                    <a:pt x="0" y="91439"/>
                  </a:moveTo>
                  <a:lnTo>
                    <a:pt x="2066544" y="91439"/>
                  </a:lnTo>
                </a:path>
                <a:path w="2066925" h="216534">
                  <a:moveTo>
                    <a:pt x="0" y="94487"/>
                  </a:moveTo>
                  <a:lnTo>
                    <a:pt x="2066544" y="94487"/>
                  </a:lnTo>
                </a:path>
                <a:path w="2066925" h="216534">
                  <a:moveTo>
                    <a:pt x="0" y="97535"/>
                  </a:moveTo>
                  <a:lnTo>
                    <a:pt x="2066544" y="97535"/>
                  </a:lnTo>
                </a:path>
                <a:path w="2066925" h="216534">
                  <a:moveTo>
                    <a:pt x="0" y="100583"/>
                  </a:moveTo>
                  <a:lnTo>
                    <a:pt x="2066544" y="100583"/>
                  </a:lnTo>
                </a:path>
                <a:path w="2066925" h="216534">
                  <a:moveTo>
                    <a:pt x="0" y="103631"/>
                  </a:moveTo>
                  <a:lnTo>
                    <a:pt x="2066544" y="103631"/>
                  </a:lnTo>
                </a:path>
                <a:path w="2066925" h="216534">
                  <a:moveTo>
                    <a:pt x="0" y="106679"/>
                  </a:moveTo>
                  <a:lnTo>
                    <a:pt x="2066544" y="106679"/>
                  </a:lnTo>
                </a:path>
                <a:path w="2066925" h="216534">
                  <a:moveTo>
                    <a:pt x="0" y="109727"/>
                  </a:moveTo>
                  <a:lnTo>
                    <a:pt x="2066544" y="109727"/>
                  </a:lnTo>
                </a:path>
                <a:path w="2066925" h="216534">
                  <a:moveTo>
                    <a:pt x="0" y="112775"/>
                  </a:moveTo>
                  <a:lnTo>
                    <a:pt x="2066544" y="112775"/>
                  </a:lnTo>
                </a:path>
                <a:path w="2066925" h="216534">
                  <a:moveTo>
                    <a:pt x="0" y="115823"/>
                  </a:moveTo>
                  <a:lnTo>
                    <a:pt x="2066544" y="115823"/>
                  </a:lnTo>
                </a:path>
                <a:path w="2066925" h="216534">
                  <a:moveTo>
                    <a:pt x="0" y="118871"/>
                  </a:moveTo>
                  <a:lnTo>
                    <a:pt x="2066544" y="118871"/>
                  </a:lnTo>
                </a:path>
                <a:path w="2066925" h="216534">
                  <a:moveTo>
                    <a:pt x="0" y="121919"/>
                  </a:moveTo>
                  <a:lnTo>
                    <a:pt x="2066544" y="121919"/>
                  </a:lnTo>
                </a:path>
                <a:path w="2066925" h="216534">
                  <a:moveTo>
                    <a:pt x="0" y="124967"/>
                  </a:moveTo>
                  <a:lnTo>
                    <a:pt x="2066544" y="124967"/>
                  </a:lnTo>
                </a:path>
                <a:path w="2066925" h="216534">
                  <a:moveTo>
                    <a:pt x="0" y="128017"/>
                  </a:moveTo>
                  <a:lnTo>
                    <a:pt x="2066544" y="128017"/>
                  </a:lnTo>
                </a:path>
                <a:path w="2066925" h="216534">
                  <a:moveTo>
                    <a:pt x="0" y="131063"/>
                  </a:moveTo>
                  <a:lnTo>
                    <a:pt x="2066544" y="131063"/>
                  </a:lnTo>
                </a:path>
                <a:path w="2066925" h="216534">
                  <a:moveTo>
                    <a:pt x="0" y="134111"/>
                  </a:moveTo>
                  <a:lnTo>
                    <a:pt x="2066544" y="134111"/>
                  </a:lnTo>
                </a:path>
                <a:path w="2066925" h="216534">
                  <a:moveTo>
                    <a:pt x="0" y="137159"/>
                  </a:moveTo>
                  <a:lnTo>
                    <a:pt x="2066544" y="137159"/>
                  </a:lnTo>
                </a:path>
                <a:path w="2066925" h="216534">
                  <a:moveTo>
                    <a:pt x="0" y="140207"/>
                  </a:moveTo>
                  <a:lnTo>
                    <a:pt x="2066544" y="140207"/>
                  </a:lnTo>
                </a:path>
                <a:path w="2066925" h="216534">
                  <a:moveTo>
                    <a:pt x="0" y="143255"/>
                  </a:moveTo>
                  <a:lnTo>
                    <a:pt x="2066544" y="143255"/>
                  </a:lnTo>
                </a:path>
                <a:path w="2066925" h="216534">
                  <a:moveTo>
                    <a:pt x="0" y="146303"/>
                  </a:moveTo>
                  <a:lnTo>
                    <a:pt x="2066544" y="146303"/>
                  </a:lnTo>
                </a:path>
                <a:path w="2066925" h="216534">
                  <a:moveTo>
                    <a:pt x="0" y="149351"/>
                  </a:moveTo>
                  <a:lnTo>
                    <a:pt x="2066544" y="149351"/>
                  </a:lnTo>
                </a:path>
                <a:path w="2066925" h="216534">
                  <a:moveTo>
                    <a:pt x="0" y="152399"/>
                  </a:moveTo>
                  <a:lnTo>
                    <a:pt x="2066544" y="152399"/>
                  </a:lnTo>
                </a:path>
                <a:path w="2066925" h="216534">
                  <a:moveTo>
                    <a:pt x="0" y="155447"/>
                  </a:moveTo>
                  <a:lnTo>
                    <a:pt x="2066544" y="155447"/>
                  </a:lnTo>
                </a:path>
                <a:path w="2066925" h="216534">
                  <a:moveTo>
                    <a:pt x="0" y="158495"/>
                  </a:moveTo>
                  <a:lnTo>
                    <a:pt x="2066544" y="158495"/>
                  </a:lnTo>
                </a:path>
                <a:path w="2066925" h="216534">
                  <a:moveTo>
                    <a:pt x="0" y="161545"/>
                  </a:moveTo>
                  <a:lnTo>
                    <a:pt x="2066544" y="161545"/>
                  </a:lnTo>
                </a:path>
                <a:path w="2066925" h="216534">
                  <a:moveTo>
                    <a:pt x="0" y="164591"/>
                  </a:moveTo>
                  <a:lnTo>
                    <a:pt x="2066544" y="164591"/>
                  </a:lnTo>
                </a:path>
                <a:path w="2066925" h="216534">
                  <a:moveTo>
                    <a:pt x="0" y="167639"/>
                  </a:moveTo>
                  <a:lnTo>
                    <a:pt x="2066544" y="167639"/>
                  </a:lnTo>
                </a:path>
                <a:path w="2066925" h="216534">
                  <a:moveTo>
                    <a:pt x="0" y="170687"/>
                  </a:moveTo>
                  <a:lnTo>
                    <a:pt x="2066544" y="170687"/>
                  </a:lnTo>
                </a:path>
                <a:path w="2066925" h="216534">
                  <a:moveTo>
                    <a:pt x="0" y="173735"/>
                  </a:moveTo>
                  <a:lnTo>
                    <a:pt x="2066544" y="173735"/>
                  </a:lnTo>
                </a:path>
                <a:path w="2066925" h="216534">
                  <a:moveTo>
                    <a:pt x="0" y="176783"/>
                  </a:moveTo>
                  <a:lnTo>
                    <a:pt x="2066544" y="176783"/>
                  </a:lnTo>
                </a:path>
                <a:path w="2066925" h="216534">
                  <a:moveTo>
                    <a:pt x="0" y="179831"/>
                  </a:moveTo>
                  <a:lnTo>
                    <a:pt x="2066544" y="179831"/>
                  </a:lnTo>
                </a:path>
                <a:path w="2066925" h="216534">
                  <a:moveTo>
                    <a:pt x="0" y="182879"/>
                  </a:moveTo>
                  <a:lnTo>
                    <a:pt x="2066544" y="182879"/>
                  </a:lnTo>
                </a:path>
                <a:path w="2066925" h="216534">
                  <a:moveTo>
                    <a:pt x="0" y="185927"/>
                  </a:moveTo>
                  <a:lnTo>
                    <a:pt x="2066544" y="185927"/>
                  </a:lnTo>
                </a:path>
                <a:path w="2066925" h="216534">
                  <a:moveTo>
                    <a:pt x="0" y="188975"/>
                  </a:moveTo>
                  <a:lnTo>
                    <a:pt x="2066544" y="188975"/>
                  </a:lnTo>
                </a:path>
                <a:path w="2066925" h="216534">
                  <a:moveTo>
                    <a:pt x="0" y="192023"/>
                  </a:moveTo>
                  <a:lnTo>
                    <a:pt x="2066544" y="192023"/>
                  </a:lnTo>
                </a:path>
                <a:path w="2066925" h="216534">
                  <a:moveTo>
                    <a:pt x="0" y="195071"/>
                  </a:moveTo>
                  <a:lnTo>
                    <a:pt x="2066544" y="195071"/>
                  </a:lnTo>
                </a:path>
                <a:path w="2066925" h="216534">
                  <a:moveTo>
                    <a:pt x="0" y="198119"/>
                  </a:moveTo>
                  <a:lnTo>
                    <a:pt x="2066544" y="198119"/>
                  </a:lnTo>
                </a:path>
                <a:path w="2066925" h="216534">
                  <a:moveTo>
                    <a:pt x="0" y="201167"/>
                  </a:moveTo>
                  <a:lnTo>
                    <a:pt x="2066544" y="201167"/>
                  </a:lnTo>
                </a:path>
                <a:path w="2066925" h="216534">
                  <a:moveTo>
                    <a:pt x="0" y="204217"/>
                  </a:moveTo>
                  <a:lnTo>
                    <a:pt x="2066544" y="204217"/>
                  </a:lnTo>
                </a:path>
                <a:path w="2066925" h="216534">
                  <a:moveTo>
                    <a:pt x="0" y="207263"/>
                  </a:moveTo>
                  <a:lnTo>
                    <a:pt x="2066544" y="207263"/>
                  </a:lnTo>
                </a:path>
                <a:path w="2066925" h="216534">
                  <a:moveTo>
                    <a:pt x="0" y="210311"/>
                  </a:moveTo>
                  <a:lnTo>
                    <a:pt x="2066544" y="210311"/>
                  </a:lnTo>
                </a:path>
                <a:path w="2066925" h="216534">
                  <a:moveTo>
                    <a:pt x="0" y="213359"/>
                  </a:moveTo>
                  <a:lnTo>
                    <a:pt x="2066544" y="213359"/>
                  </a:lnTo>
                </a:path>
                <a:path w="2066925" h="216534">
                  <a:moveTo>
                    <a:pt x="0" y="216407"/>
                  </a:moveTo>
                  <a:lnTo>
                    <a:pt x="2066544" y="216407"/>
                  </a:lnTo>
                </a:path>
              </a:pathLst>
            </a:custGeom>
            <a:ln w="3175">
              <a:solidFill>
                <a:srgbClr val="FEFEF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132064" y="6565900"/>
              <a:ext cx="2066544" cy="49072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132064" y="7058152"/>
              <a:ext cx="2066925" cy="91440"/>
            </a:xfrm>
            <a:custGeom>
              <a:avLst/>
              <a:gdLst/>
              <a:ahLst/>
              <a:cxnLst/>
              <a:rect l="l" t="t" r="r" b="b"/>
              <a:pathLst>
                <a:path w="2066925" h="91440">
                  <a:moveTo>
                    <a:pt x="0" y="0"/>
                  </a:moveTo>
                  <a:lnTo>
                    <a:pt x="2066544" y="0"/>
                  </a:lnTo>
                </a:path>
                <a:path w="2066925" h="91440">
                  <a:moveTo>
                    <a:pt x="0" y="3048"/>
                  </a:moveTo>
                  <a:lnTo>
                    <a:pt x="2066544" y="3048"/>
                  </a:lnTo>
                </a:path>
                <a:path w="2066925" h="91440">
                  <a:moveTo>
                    <a:pt x="0" y="6096"/>
                  </a:moveTo>
                  <a:lnTo>
                    <a:pt x="2066544" y="6096"/>
                  </a:lnTo>
                </a:path>
                <a:path w="2066925" h="91440">
                  <a:moveTo>
                    <a:pt x="0" y="9144"/>
                  </a:moveTo>
                  <a:lnTo>
                    <a:pt x="2066544" y="9144"/>
                  </a:lnTo>
                </a:path>
                <a:path w="2066925" h="91440">
                  <a:moveTo>
                    <a:pt x="0" y="12193"/>
                  </a:moveTo>
                  <a:lnTo>
                    <a:pt x="2066544" y="12193"/>
                  </a:lnTo>
                </a:path>
                <a:path w="2066925" h="91440">
                  <a:moveTo>
                    <a:pt x="0" y="15240"/>
                  </a:moveTo>
                  <a:lnTo>
                    <a:pt x="2066544" y="15240"/>
                  </a:lnTo>
                </a:path>
                <a:path w="2066925" h="91440">
                  <a:moveTo>
                    <a:pt x="0" y="18288"/>
                  </a:moveTo>
                  <a:lnTo>
                    <a:pt x="2066544" y="18288"/>
                  </a:lnTo>
                </a:path>
                <a:path w="2066925" h="91440">
                  <a:moveTo>
                    <a:pt x="0" y="21336"/>
                  </a:moveTo>
                  <a:lnTo>
                    <a:pt x="2066544" y="21336"/>
                  </a:lnTo>
                </a:path>
                <a:path w="2066925" h="91440">
                  <a:moveTo>
                    <a:pt x="0" y="24384"/>
                  </a:moveTo>
                  <a:lnTo>
                    <a:pt x="2066544" y="24384"/>
                  </a:lnTo>
                </a:path>
                <a:path w="2066925" h="91440">
                  <a:moveTo>
                    <a:pt x="0" y="27432"/>
                  </a:moveTo>
                  <a:lnTo>
                    <a:pt x="2066544" y="27432"/>
                  </a:lnTo>
                </a:path>
                <a:path w="2066925" h="91440">
                  <a:moveTo>
                    <a:pt x="0" y="30480"/>
                  </a:moveTo>
                  <a:lnTo>
                    <a:pt x="2066544" y="30480"/>
                  </a:lnTo>
                </a:path>
                <a:path w="2066925" h="91440">
                  <a:moveTo>
                    <a:pt x="0" y="33529"/>
                  </a:moveTo>
                  <a:lnTo>
                    <a:pt x="2066544" y="33529"/>
                  </a:lnTo>
                </a:path>
                <a:path w="2066925" h="91440">
                  <a:moveTo>
                    <a:pt x="0" y="36576"/>
                  </a:moveTo>
                  <a:lnTo>
                    <a:pt x="2066544" y="36576"/>
                  </a:lnTo>
                </a:path>
                <a:path w="2066925" h="91440">
                  <a:moveTo>
                    <a:pt x="0" y="39624"/>
                  </a:moveTo>
                  <a:lnTo>
                    <a:pt x="2066544" y="39624"/>
                  </a:lnTo>
                </a:path>
                <a:path w="2066925" h="91440">
                  <a:moveTo>
                    <a:pt x="0" y="42672"/>
                  </a:moveTo>
                  <a:lnTo>
                    <a:pt x="2066544" y="42672"/>
                  </a:lnTo>
                </a:path>
                <a:path w="2066925" h="91440">
                  <a:moveTo>
                    <a:pt x="0" y="45720"/>
                  </a:moveTo>
                  <a:lnTo>
                    <a:pt x="2066544" y="45720"/>
                  </a:lnTo>
                </a:path>
                <a:path w="2066925" h="91440">
                  <a:moveTo>
                    <a:pt x="0" y="48768"/>
                  </a:moveTo>
                  <a:lnTo>
                    <a:pt x="2066544" y="48768"/>
                  </a:lnTo>
                </a:path>
                <a:path w="2066925" h="91440">
                  <a:moveTo>
                    <a:pt x="0" y="51816"/>
                  </a:moveTo>
                  <a:lnTo>
                    <a:pt x="2066544" y="51816"/>
                  </a:lnTo>
                </a:path>
                <a:path w="2066925" h="91440">
                  <a:moveTo>
                    <a:pt x="0" y="54864"/>
                  </a:moveTo>
                  <a:lnTo>
                    <a:pt x="2066544" y="54864"/>
                  </a:lnTo>
                </a:path>
                <a:path w="2066925" h="91440">
                  <a:moveTo>
                    <a:pt x="0" y="57912"/>
                  </a:moveTo>
                  <a:lnTo>
                    <a:pt x="2066544" y="57912"/>
                  </a:lnTo>
                </a:path>
                <a:path w="2066925" h="91440">
                  <a:moveTo>
                    <a:pt x="0" y="60960"/>
                  </a:moveTo>
                  <a:lnTo>
                    <a:pt x="2066544" y="60960"/>
                  </a:lnTo>
                </a:path>
                <a:path w="2066925" h="91440">
                  <a:moveTo>
                    <a:pt x="0" y="64008"/>
                  </a:moveTo>
                  <a:lnTo>
                    <a:pt x="2066544" y="64008"/>
                  </a:lnTo>
                </a:path>
                <a:path w="2066925" h="91440">
                  <a:moveTo>
                    <a:pt x="0" y="67056"/>
                  </a:moveTo>
                  <a:lnTo>
                    <a:pt x="2066544" y="67056"/>
                  </a:lnTo>
                </a:path>
                <a:path w="2066925" h="91440">
                  <a:moveTo>
                    <a:pt x="0" y="70104"/>
                  </a:moveTo>
                  <a:lnTo>
                    <a:pt x="2066544" y="70104"/>
                  </a:lnTo>
                </a:path>
                <a:path w="2066925" h="91440">
                  <a:moveTo>
                    <a:pt x="0" y="73152"/>
                  </a:moveTo>
                  <a:lnTo>
                    <a:pt x="2066544" y="73152"/>
                  </a:lnTo>
                </a:path>
                <a:path w="2066925" h="91440">
                  <a:moveTo>
                    <a:pt x="0" y="76200"/>
                  </a:moveTo>
                  <a:lnTo>
                    <a:pt x="2066544" y="76200"/>
                  </a:lnTo>
                </a:path>
                <a:path w="2066925" h="91440">
                  <a:moveTo>
                    <a:pt x="0" y="79248"/>
                  </a:moveTo>
                  <a:lnTo>
                    <a:pt x="2066544" y="79248"/>
                  </a:lnTo>
                </a:path>
                <a:path w="2066925" h="91440">
                  <a:moveTo>
                    <a:pt x="0" y="82296"/>
                  </a:moveTo>
                  <a:lnTo>
                    <a:pt x="2066544" y="82296"/>
                  </a:lnTo>
                </a:path>
                <a:path w="2066925" h="91440">
                  <a:moveTo>
                    <a:pt x="0" y="85344"/>
                  </a:moveTo>
                  <a:lnTo>
                    <a:pt x="2066544" y="85344"/>
                  </a:lnTo>
                </a:path>
                <a:path w="2066925" h="91440">
                  <a:moveTo>
                    <a:pt x="0" y="88393"/>
                  </a:moveTo>
                  <a:lnTo>
                    <a:pt x="2066544" y="88393"/>
                  </a:lnTo>
                </a:path>
                <a:path w="2066925" h="91440">
                  <a:moveTo>
                    <a:pt x="0" y="91440"/>
                  </a:moveTo>
                  <a:lnTo>
                    <a:pt x="2066544" y="91440"/>
                  </a:lnTo>
                </a:path>
              </a:pathLst>
            </a:custGeom>
            <a:ln w="3175">
              <a:solidFill>
                <a:srgbClr val="FEFEF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8132064" y="7152640"/>
              <a:ext cx="2066925" cy="146685"/>
            </a:xfrm>
            <a:custGeom>
              <a:avLst/>
              <a:gdLst/>
              <a:ahLst/>
              <a:cxnLst/>
              <a:rect l="l" t="t" r="r" b="b"/>
              <a:pathLst>
                <a:path w="2066925" h="146684">
                  <a:moveTo>
                    <a:pt x="0" y="0"/>
                  </a:moveTo>
                  <a:lnTo>
                    <a:pt x="2066544" y="0"/>
                  </a:lnTo>
                </a:path>
                <a:path w="2066925" h="146684">
                  <a:moveTo>
                    <a:pt x="0" y="3047"/>
                  </a:moveTo>
                  <a:lnTo>
                    <a:pt x="2066544" y="3047"/>
                  </a:lnTo>
                </a:path>
                <a:path w="2066925" h="146684">
                  <a:moveTo>
                    <a:pt x="0" y="6095"/>
                  </a:moveTo>
                  <a:lnTo>
                    <a:pt x="2066544" y="6095"/>
                  </a:lnTo>
                </a:path>
                <a:path w="2066925" h="146684">
                  <a:moveTo>
                    <a:pt x="0" y="9143"/>
                  </a:moveTo>
                  <a:lnTo>
                    <a:pt x="2066544" y="9143"/>
                  </a:lnTo>
                </a:path>
                <a:path w="2066925" h="146684">
                  <a:moveTo>
                    <a:pt x="0" y="12191"/>
                  </a:moveTo>
                  <a:lnTo>
                    <a:pt x="2066544" y="12191"/>
                  </a:lnTo>
                </a:path>
                <a:path w="2066925" h="146684">
                  <a:moveTo>
                    <a:pt x="0" y="15239"/>
                  </a:moveTo>
                  <a:lnTo>
                    <a:pt x="2066544" y="15239"/>
                  </a:lnTo>
                </a:path>
                <a:path w="2066925" h="146684">
                  <a:moveTo>
                    <a:pt x="0" y="18287"/>
                  </a:moveTo>
                  <a:lnTo>
                    <a:pt x="2066544" y="18287"/>
                  </a:lnTo>
                </a:path>
                <a:path w="2066925" h="146684">
                  <a:moveTo>
                    <a:pt x="0" y="21335"/>
                  </a:moveTo>
                  <a:lnTo>
                    <a:pt x="2066544" y="21335"/>
                  </a:lnTo>
                </a:path>
                <a:path w="2066925" h="146684">
                  <a:moveTo>
                    <a:pt x="0" y="24383"/>
                  </a:moveTo>
                  <a:lnTo>
                    <a:pt x="2066544" y="24383"/>
                  </a:lnTo>
                </a:path>
                <a:path w="2066925" h="146684">
                  <a:moveTo>
                    <a:pt x="0" y="27431"/>
                  </a:moveTo>
                  <a:lnTo>
                    <a:pt x="2066544" y="27431"/>
                  </a:lnTo>
                </a:path>
                <a:path w="2066925" h="146684">
                  <a:moveTo>
                    <a:pt x="0" y="30479"/>
                  </a:moveTo>
                  <a:lnTo>
                    <a:pt x="2066544" y="30479"/>
                  </a:lnTo>
                </a:path>
                <a:path w="2066925" h="146684">
                  <a:moveTo>
                    <a:pt x="0" y="33527"/>
                  </a:moveTo>
                  <a:lnTo>
                    <a:pt x="2066544" y="33527"/>
                  </a:lnTo>
                </a:path>
                <a:path w="2066925" h="146684">
                  <a:moveTo>
                    <a:pt x="0" y="36575"/>
                  </a:moveTo>
                  <a:lnTo>
                    <a:pt x="2066544" y="36575"/>
                  </a:lnTo>
                </a:path>
                <a:path w="2066925" h="146684">
                  <a:moveTo>
                    <a:pt x="0" y="39623"/>
                  </a:moveTo>
                  <a:lnTo>
                    <a:pt x="2066544" y="39623"/>
                  </a:lnTo>
                </a:path>
                <a:path w="2066925" h="146684">
                  <a:moveTo>
                    <a:pt x="0" y="42671"/>
                  </a:moveTo>
                  <a:lnTo>
                    <a:pt x="2066544" y="42671"/>
                  </a:lnTo>
                </a:path>
                <a:path w="2066925" h="146684">
                  <a:moveTo>
                    <a:pt x="0" y="45719"/>
                  </a:moveTo>
                  <a:lnTo>
                    <a:pt x="2066544" y="45719"/>
                  </a:lnTo>
                </a:path>
                <a:path w="2066925" h="146684">
                  <a:moveTo>
                    <a:pt x="0" y="48767"/>
                  </a:moveTo>
                  <a:lnTo>
                    <a:pt x="2066544" y="48767"/>
                  </a:lnTo>
                </a:path>
                <a:path w="2066925" h="146684">
                  <a:moveTo>
                    <a:pt x="0" y="51815"/>
                  </a:moveTo>
                  <a:lnTo>
                    <a:pt x="2066544" y="51815"/>
                  </a:lnTo>
                </a:path>
                <a:path w="2066925" h="146684">
                  <a:moveTo>
                    <a:pt x="0" y="54863"/>
                  </a:moveTo>
                  <a:lnTo>
                    <a:pt x="2066544" y="54863"/>
                  </a:lnTo>
                </a:path>
                <a:path w="2066925" h="146684">
                  <a:moveTo>
                    <a:pt x="0" y="57911"/>
                  </a:moveTo>
                  <a:lnTo>
                    <a:pt x="2066544" y="57911"/>
                  </a:lnTo>
                </a:path>
                <a:path w="2066925" h="146684">
                  <a:moveTo>
                    <a:pt x="0" y="60959"/>
                  </a:moveTo>
                  <a:lnTo>
                    <a:pt x="2066544" y="60959"/>
                  </a:lnTo>
                </a:path>
                <a:path w="2066925" h="146684">
                  <a:moveTo>
                    <a:pt x="0" y="64007"/>
                  </a:moveTo>
                  <a:lnTo>
                    <a:pt x="2066544" y="64007"/>
                  </a:lnTo>
                </a:path>
                <a:path w="2066925" h="146684">
                  <a:moveTo>
                    <a:pt x="0" y="67055"/>
                  </a:moveTo>
                  <a:lnTo>
                    <a:pt x="2066544" y="67055"/>
                  </a:lnTo>
                </a:path>
                <a:path w="2066925" h="146684">
                  <a:moveTo>
                    <a:pt x="0" y="70103"/>
                  </a:moveTo>
                  <a:lnTo>
                    <a:pt x="2066544" y="70103"/>
                  </a:lnTo>
                </a:path>
                <a:path w="2066925" h="146684">
                  <a:moveTo>
                    <a:pt x="0" y="73151"/>
                  </a:moveTo>
                  <a:lnTo>
                    <a:pt x="2066544" y="73151"/>
                  </a:lnTo>
                </a:path>
                <a:path w="2066925" h="146684">
                  <a:moveTo>
                    <a:pt x="0" y="76199"/>
                  </a:moveTo>
                  <a:lnTo>
                    <a:pt x="2066544" y="76199"/>
                  </a:lnTo>
                </a:path>
                <a:path w="2066925" h="146684">
                  <a:moveTo>
                    <a:pt x="0" y="79247"/>
                  </a:moveTo>
                  <a:lnTo>
                    <a:pt x="2066544" y="79247"/>
                  </a:lnTo>
                </a:path>
                <a:path w="2066925" h="146684">
                  <a:moveTo>
                    <a:pt x="0" y="82295"/>
                  </a:moveTo>
                  <a:lnTo>
                    <a:pt x="2066544" y="82295"/>
                  </a:lnTo>
                </a:path>
                <a:path w="2066925" h="146684">
                  <a:moveTo>
                    <a:pt x="0" y="85343"/>
                  </a:moveTo>
                  <a:lnTo>
                    <a:pt x="2066544" y="85343"/>
                  </a:lnTo>
                </a:path>
                <a:path w="2066925" h="146684">
                  <a:moveTo>
                    <a:pt x="0" y="88391"/>
                  </a:moveTo>
                  <a:lnTo>
                    <a:pt x="2066544" y="88391"/>
                  </a:lnTo>
                </a:path>
                <a:path w="2066925" h="146684">
                  <a:moveTo>
                    <a:pt x="0" y="91439"/>
                  </a:moveTo>
                  <a:lnTo>
                    <a:pt x="2066544" y="91439"/>
                  </a:lnTo>
                </a:path>
                <a:path w="2066925" h="146684">
                  <a:moveTo>
                    <a:pt x="0" y="94489"/>
                  </a:moveTo>
                  <a:lnTo>
                    <a:pt x="2066544" y="94489"/>
                  </a:lnTo>
                </a:path>
                <a:path w="2066925" h="146684">
                  <a:moveTo>
                    <a:pt x="0" y="97535"/>
                  </a:moveTo>
                  <a:lnTo>
                    <a:pt x="2066544" y="97535"/>
                  </a:lnTo>
                </a:path>
                <a:path w="2066925" h="146684">
                  <a:moveTo>
                    <a:pt x="0" y="100583"/>
                  </a:moveTo>
                  <a:lnTo>
                    <a:pt x="2066544" y="100583"/>
                  </a:lnTo>
                </a:path>
                <a:path w="2066925" h="146684">
                  <a:moveTo>
                    <a:pt x="0" y="103631"/>
                  </a:moveTo>
                  <a:lnTo>
                    <a:pt x="2066544" y="103631"/>
                  </a:lnTo>
                </a:path>
                <a:path w="2066925" h="146684">
                  <a:moveTo>
                    <a:pt x="0" y="106679"/>
                  </a:moveTo>
                  <a:lnTo>
                    <a:pt x="2066544" y="106679"/>
                  </a:lnTo>
                </a:path>
                <a:path w="2066925" h="146684">
                  <a:moveTo>
                    <a:pt x="0" y="109727"/>
                  </a:moveTo>
                  <a:lnTo>
                    <a:pt x="2066544" y="109727"/>
                  </a:lnTo>
                </a:path>
                <a:path w="2066925" h="146684">
                  <a:moveTo>
                    <a:pt x="0" y="112775"/>
                  </a:moveTo>
                  <a:lnTo>
                    <a:pt x="2066544" y="112775"/>
                  </a:lnTo>
                </a:path>
                <a:path w="2066925" h="146684">
                  <a:moveTo>
                    <a:pt x="0" y="115823"/>
                  </a:moveTo>
                  <a:lnTo>
                    <a:pt x="2066544" y="115823"/>
                  </a:lnTo>
                </a:path>
                <a:path w="2066925" h="146684">
                  <a:moveTo>
                    <a:pt x="0" y="118871"/>
                  </a:moveTo>
                  <a:lnTo>
                    <a:pt x="2066544" y="118871"/>
                  </a:lnTo>
                </a:path>
                <a:path w="2066925" h="146684">
                  <a:moveTo>
                    <a:pt x="0" y="121921"/>
                  </a:moveTo>
                  <a:lnTo>
                    <a:pt x="2066544" y="121921"/>
                  </a:lnTo>
                </a:path>
                <a:path w="2066925" h="146684">
                  <a:moveTo>
                    <a:pt x="0" y="124967"/>
                  </a:moveTo>
                  <a:lnTo>
                    <a:pt x="2066544" y="124967"/>
                  </a:lnTo>
                </a:path>
                <a:path w="2066925" h="146684">
                  <a:moveTo>
                    <a:pt x="0" y="128015"/>
                  </a:moveTo>
                  <a:lnTo>
                    <a:pt x="2066544" y="128015"/>
                  </a:lnTo>
                </a:path>
                <a:path w="2066925" h="146684">
                  <a:moveTo>
                    <a:pt x="0" y="131063"/>
                  </a:moveTo>
                  <a:lnTo>
                    <a:pt x="2066544" y="131063"/>
                  </a:lnTo>
                </a:path>
                <a:path w="2066925" h="146684">
                  <a:moveTo>
                    <a:pt x="0" y="134111"/>
                  </a:moveTo>
                  <a:lnTo>
                    <a:pt x="2066544" y="134111"/>
                  </a:lnTo>
                </a:path>
                <a:path w="2066925" h="146684">
                  <a:moveTo>
                    <a:pt x="0" y="137159"/>
                  </a:moveTo>
                  <a:lnTo>
                    <a:pt x="2066544" y="137159"/>
                  </a:lnTo>
                </a:path>
                <a:path w="2066925" h="146684">
                  <a:moveTo>
                    <a:pt x="0" y="140207"/>
                  </a:moveTo>
                  <a:lnTo>
                    <a:pt x="2066544" y="140207"/>
                  </a:lnTo>
                </a:path>
                <a:path w="2066925" h="146684">
                  <a:moveTo>
                    <a:pt x="0" y="143255"/>
                  </a:moveTo>
                  <a:lnTo>
                    <a:pt x="2066544" y="143255"/>
                  </a:lnTo>
                </a:path>
                <a:path w="2066925" h="146684">
                  <a:moveTo>
                    <a:pt x="0" y="146303"/>
                  </a:moveTo>
                  <a:lnTo>
                    <a:pt x="2066544" y="146303"/>
                  </a:lnTo>
                </a:path>
              </a:pathLst>
            </a:custGeom>
            <a:ln w="3175">
              <a:solidFill>
                <a:srgbClr val="FEFEF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4736084" y="6778752"/>
            <a:ext cx="1800225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10" dirty="0">
                <a:latin typeface="Century Gothic"/>
                <a:cs typeface="Century Gothic"/>
              </a:rPr>
              <a:t>Variability</a:t>
            </a:r>
            <a:r>
              <a:rPr sz="1400" spc="-5" dirty="0">
                <a:latin typeface="Century Gothic"/>
                <a:cs typeface="Century Gothic"/>
              </a:rPr>
              <a:t> </a:t>
            </a:r>
            <a:r>
              <a:rPr sz="1400" spc="-10" dirty="0">
                <a:latin typeface="Century Gothic"/>
                <a:cs typeface="Century Gothic"/>
              </a:rPr>
              <a:t>Expedition</a:t>
            </a:r>
            <a:endParaRPr sz="1400">
              <a:latin typeface="Century Gothic"/>
              <a:cs typeface="Century Gothic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664463" y="6422644"/>
            <a:ext cx="768350" cy="768350"/>
            <a:chOff x="664463" y="6422644"/>
            <a:chExt cx="768350" cy="768350"/>
          </a:xfrm>
        </p:grpSpPr>
        <p:sp>
          <p:nvSpPr>
            <p:cNvPr id="12" name="object 12"/>
            <p:cNvSpPr/>
            <p:nvPr/>
          </p:nvSpPr>
          <p:spPr>
            <a:xfrm>
              <a:off x="694943" y="6651244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2" y="0"/>
                  </a:lnTo>
                </a:path>
              </a:pathLst>
            </a:custGeom>
            <a:ln w="6096">
              <a:solidFill>
                <a:srgbClr val="F1EB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664463" y="6422644"/>
              <a:ext cx="768096" cy="65836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768095" y="6968236"/>
              <a:ext cx="18415" cy="0"/>
            </a:xfrm>
            <a:custGeom>
              <a:avLst/>
              <a:gdLst/>
              <a:ahLst/>
              <a:cxnLst/>
              <a:rect l="l" t="t" r="r" b="b"/>
              <a:pathLst>
                <a:path w="18415">
                  <a:moveTo>
                    <a:pt x="0" y="0"/>
                  </a:moveTo>
                  <a:lnTo>
                    <a:pt x="18287" y="0"/>
                  </a:lnTo>
                </a:path>
              </a:pathLst>
            </a:custGeom>
            <a:ln w="6095">
              <a:solidFill>
                <a:srgbClr val="BC9F3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310640" y="7077963"/>
              <a:ext cx="6350" cy="0"/>
            </a:xfrm>
            <a:custGeom>
              <a:avLst/>
              <a:gdLst/>
              <a:ahLst/>
              <a:cxnLst/>
              <a:rect l="l" t="t" r="r" b="b"/>
              <a:pathLst>
                <a:path w="6350">
                  <a:moveTo>
                    <a:pt x="0" y="0"/>
                  </a:moveTo>
                  <a:lnTo>
                    <a:pt x="6096" y="0"/>
                  </a:lnTo>
                </a:path>
              </a:pathLst>
            </a:custGeom>
            <a:ln w="6095">
              <a:solidFill>
                <a:srgbClr val="B5AD8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877823" y="7081012"/>
              <a:ext cx="335280" cy="79247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908304" y="7163308"/>
              <a:ext cx="6350" cy="0"/>
            </a:xfrm>
            <a:custGeom>
              <a:avLst/>
              <a:gdLst/>
              <a:ahLst/>
              <a:cxnLst/>
              <a:rect l="l" t="t" r="r" b="b"/>
              <a:pathLst>
                <a:path w="6350">
                  <a:moveTo>
                    <a:pt x="0" y="0"/>
                  </a:moveTo>
                  <a:lnTo>
                    <a:pt x="6096" y="0"/>
                  </a:lnTo>
                </a:path>
              </a:pathLst>
            </a:custGeom>
            <a:ln w="6096">
              <a:solidFill>
                <a:srgbClr val="F9F8F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036320" y="7160260"/>
              <a:ext cx="24384" cy="30479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31115">
              <a:lnSpc>
                <a:spcPct val="100000"/>
              </a:lnSpc>
              <a:spcBef>
                <a:spcPts val="120"/>
              </a:spcBef>
            </a:pPr>
            <a:r>
              <a:rPr spc="210" dirty="0"/>
              <a:t>Cryptography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531095" y="6998716"/>
            <a:ext cx="414527" cy="4114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71144" y="7007859"/>
            <a:ext cx="390144" cy="3931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76731" y="762000"/>
            <a:ext cx="3390265" cy="52324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250" b="0" spc="5" dirty="0">
                <a:latin typeface="Calibri"/>
                <a:cs typeface="Calibri"/>
              </a:rPr>
              <a:t>Asymmetric</a:t>
            </a:r>
            <a:r>
              <a:rPr sz="3250" b="0" spc="-110" dirty="0">
                <a:latin typeface="Calibri"/>
                <a:cs typeface="Calibri"/>
              </a:rPr>
              <a:t> </a:t>
            </a:r>
            <a:r>
              <a:rPr sz="3250" b="0" dirty="0">
                <a:latin typeface="Calibri"/>
                <a:cs typeface="Calibri"/>
              </a:rPr>
              <a:t>Ciphers</a:t>
            </a:r>
            <a:endParaRPr sz="325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112519" y="3718342"/>
            <a:ext cx="8446008" cy="23629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112519" y="4801108"/>
            <a:ext cx="826135" cy="35687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20955" rIns="0" bIns="0" rtlCol="0">
            <a:spAutoFit/>
          </a:bodyPr>
          <a:lstStyle/>
          <a:p>
            <a:pPr marL="66675">
              <a:lnSpc>
                <a:spcPct val="100000"/>
              </a:lnSpc>
              <a:spcBef>
                <a:spcPts val="165"/>
              </a:spcBef>
            </a:pPr>
            <a:r>
              <a:rPr sz="1850" spc="10" dirty="0">
                <a:latin typeface="Calibri"/>
                <a:cs typeface="Calibri"/>
              </a:rPr>
              <a:t>sender</a:t>
            </a:r>
            <a:endParaRPr sz="18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057400" y="4801108"/>
            <a:ext cx="1061085" cy="35687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20955" rIns="0" bIns="0" rtlCol="0">
            <a:spAutoFit/>
          </a:bodyPr>
          <a:lstStyle/>
          <a:p>
            <a:pPr marL="66675">
              <a:lnSpc>
                <a:spcPct val="100000"/>
              </a:lnSpc>
              <a:spcBef>
                <a:spcPts val="165"/>
              </a:spcBef>
            </a:pPr>
            <a:r>
              <a:rPr sz="1850" spc="-5" dirty="0">
                <a:latin typeface="Calibri"/>
                <a:cs typeface="Calibri"/>
              </a:rPr>
              <a:t>Plaintext</a:t>
            </a:r>
            <a:endParaRPr sz="185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773167" y="4801108"/>
            <a:ext cx="1234440" cy="356870"/>
          </a:xfrm>
          <a:custGeom>
            <a:avLst/>
            <a:gdLst/>
            <a:ahLst/>
            <a:cxnLst/>
            <a:rect l="l" t="t" r="r" b="b"/>
            <a:pathLst>
              <a:path w="1234439" h="356870">
                <a:moveTo>
                  <a:pt x="1234439" y="0"/>
                </a:moveTo>
                <a:lnTo>
                  <a:pt x="0" y="0"/>
                </a:lnTo>
                <a:lnTo>
                  <a:pt x="0" y="356615"/>
                </a:lnTo>
                <a:lnTo>
                  <a:pt x="1234439" y="356615"/>
                </a:lnTo>
                <a:lnTo>
                  <a:pt x="123443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4773167" y="4801108"/>
            <a:ext cx="1234440" cy="356870"/>
          </a:xfrm>
          <a:prstGeom prst="rect">
            <a:avLst/>
          </a:prstGeom>
        </p:spPr>
        <p:txBody>
          <a:bodyPr vert="horz" wrap="square" lIns="0" tIns="20955" rIns="0" bIns="0" rtlCol="0">
            <a:spAutoFit/>
          </a:bodyPr>
          <a:lstStyle/>
          <a:p>
            <a:pPr marL="69850">
              <a:lnSpc>
                <a:spcPct val="100000"/>
              </a:lnSpc>
              <a:spcBef>
                <a:spcPts val="165"/>
              </a:spcBef>
            </a:pPr>
            <a:r>
              <a:rPr sz="1850" dirty="0">
                <a:latin typeface="Calibri"/>
                <a:cs typeface="Calibri"/>
              </a:rPr>
              <a:t>Ciphertext</a:t>
            </a:r>
            <a:endParaRPr sz="185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346704" y="4801120"/>
            <a:ext cx="1271270" cy="463550"/>
          </a:xfrm>
          <a:custGeom>
            <a:avLst/>
            <a:gdLst/>
            <a:ahLst/>
            <a:cxnLst/>
            <a:rect l="l" t="t" r="r" b="b"/>
            <a:pathLst>
              <a:path w="1271270" h="463550">
                <a:moveTo>
                  <a:pt x="1271003" y="0"/>
                </a:moveTo>
                <a:lnTo>
                  <a:pt x="36576" y="0"/>
                </a:lnTo>
                <a:lnTo>
                  <a:pt x="36576" y="30467"/>
                </a:lnTo>
                <a:lnTo>
                  <a:pt x="3048" y="30467"/>
                </a:lnTo>
                <a:lnTo>
                  <a:pt x="0" y="36563"/>
                </a:lnTo>
                <a:lnTo>
                  <a:pt x="0" y="460235"/>
                </a:lnTo>
                <a:lnTo>
                  <a:pt x="3048" y="463283"/>
                </a:lnTo>
                <a:lnTo>
                  <a:pt x="1194816" y="463283"/>
                </a:lnTo>
                <a:lnTo>
                  <a:pt x="1200912" y="460235"/>
                </a:lnTo>
                <a:lnTo>
                  <a:pt x="1200912" y="454139"/>
                </a:lnTo>
                <a:lnTo>
                  <a:pt x="1200912" y="444995"/>
                </a:lnTo>
                <a:lnTo>
                  <a:pt x="1200912" y="356603"/>
                </a:lnTo>
                <a:lnTo>
                  <a:pt x="1271003" y="356603"/>
                </a:lnTo>
                <a:lnTo>
                  <a:pt x="127100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3355847" y="4801108"/>
            <a:ext cx="1262380" cy="454659"/>
          </a:xfrm>
          <a:prstGeom prst="rect">
            <a:avLst/>
          </a:prstGeom>
        </p:spPr>
        <p:txBody>
          <a:bodyPr vert="horz" wrap="square" lIns="0" tIns="20955" rIns="0" bIns="0" rtlCol="0">
            <a:spAutoFit/>
          </a:bodyPr>
          <a:lstStyle/>
          <a:p>
            <a:pPr marL="97155">
              <a:lnSpc>
                <a:spcPct val="100000"/>
              </a:lnSpc>
              <a:spcBef>
                <a:spcPts val="165"/>
              </a:spcBef>
            </a:pPr>
            <a:r>
              <a:rPr sz="1850" spc="5" dirty="0">
                <a:latin typeface="Calibri"/>
                <a:cs typeface="Calibri"/>
              </a:rPr>
              <a:t>Encryption</a:t>
            </a:r>
            <a:endParaRPr sz="185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6071616" y="4788915"/>
            <a:ext cx="1201420" cy="475615"/>
          </a:xfrm>
          <a:custGeom>
            <a:avLst/>
            <a:gdLst/>
            <a:ahLst/>
            <a:cxnLst/>
            <a:rect l="l" t="t" r="r" b="b"/>
            <a:pathLst>
              <a:path w="1201420" h="475614">
                <a:moveTo>
                  <a:pt x="1200912" y="6096"/>
                </a:moveTo>
                <a:lnTo>
                  <a:pt x="1197864" y="0"/>
                </a:lnTo>
                <a:lnTo>
                  <a:pt x="3048" y="0"/>
                </a:lnTo>
                <a:lnTo>
                  <a:pt x="0" y="6096"/>
                </a:lnTo>
                <a:lnTo>
                  <a:pt x="0" y="472440"/>
                </a:lnTo>
                <a:lnTo>
                  <a:pt x="3048" y="475488"/>
                </a:lnTo>
                <a:lnTo>
                  <a:pt x="1197864" y="475488"/>
                </a:lnTo>
                <a:lnTo>
                  <a:pt x="1200912" y="472440"/>
                </a:lnTo>
                <a:lnTo>
                  <a:pt x="1200912" y="466344"/>
                </a:lnTo>
                <a:lnTo>
                  <a:pt x="1200912" y="457200"/>
                </a:lnTo>
                <a:lnTo>
                  <a:pt x="1200912" y="21336"/>
                </a:lnTo>
                <a:lnTo>
                  <a:pt x="1200912" y="12192"/>
                </a:lnTo>
                <a:lnTo>
                  <a:pt x="1200912" y="609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6293611" y="4806696"/>
            <a:ext cx="1089025" cy="3111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850" spc="5" dirty="0">
                <a:latin typeface="Calibri"/>
                <a:cs typeface="Calibri"/>
              </a:rPr>
              <a:t>D</a:t>
            </a:r>
            <a:r>
              <a:rPr sz="1850" spc="10" dirty="0">
                <a:latin typeface="Calibri"/>
                <a:cs typeface="Calibri"/>
              </a:rPr>
              <a:t>ec</a:t>
            </a:r>
            <a:r>
              <a:rPr sz="1850" dirty="0">
                <a:latin typeface="Calibri"/>
                <a:cs typeface="Calibri"/>
              </a:rPr>
              <a:t>rypt</a:t>
            </a:r>
            <a:r>
              <a:rPr sz="1850" spc="5" dirty="0">
                <a:latin typeface="Calibri"/>
                <a:cs typeface="Calibri"/>
              </a:rPr>
              <a:t>io</a:t>
            </a:r>
            <a:r>
              <a:rPr sz="1850" spc="10" dirty="0">
                <a:latin typeface="Calibri"/>
                <a:cs typeface="Calibri"/>
              </a:rPr>
              <a:t>n</a:t>
            </a:r>
            <a:endParaRPr sz="1850">
              <a:latin typeface="Calibri"/>
              <a:cs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7732776" y="4810252"/>
            <a:ext cx="1064260" cy="356870"/>
          </a:xfrm>
          <a:custGeom>
            <a:avLst/>
            <a:gdLst/>
            <a:ahLst/>
            <a:cxnLst/>
            <a:rect l="l" t="t" r="r" b="b"/>
            <a:pathLst>
              <a:path w="1064259" h="356870">
                <a:moveTo>
                  <a:pt x="1063752" y="0"/>
                </a:moveTo>
                <a:lnTo>
                  <a:pt x="0" y="0"/>
                </a:lnTo>
                <a:lnTo>
                  <a:pt x="0" y="356616"/>
                </a:lnTo>
                <a:lnTo>
                  <a:pt x="1063752" y="356616"/>
                </a:lnTo>
                <a:lnTo>
                  <a:pt x="106375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7790180" y="4815840"/>
            <a:ext cx="867410" cy="3111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850" spc="-5" dirty="0">
                <a:latin typeface="Calibri"/>
                <a:cs typeface="Calibri"/>
              </a:rPr>
              <a:t>Plaintext</a:t>
            </a:r>
            <a:endParaRPr sz="1850">
              <a:latin typeface="Calibri"/>
              <a:cs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8747759" y="4813300"/>
            <a:ext cx="960119" cy="360045"/>
          </a:xfrm>
          <a:custGeom>
            <a:avLst/>
            <a:gdLst/>
            <a:ahLst/>
            <a:cxnLst/>
            <a:rect l="l" t="t" r="r" b="b"/>
            <a:pathLst>
              <a:path w="960120" h="360045">
                <a:moveTo>
                  <a:pt x="960120" y="0"/>
                </a:moveTo>
                <a:lnTo>
                  <a:pt x="0" y="0"/>
                </a:lnTo>
                <a:lnTo>
                  <a:pt x="0" y="359663"/>
                </a:lnTo>
                <a:lnTo>
                  <a:pt x="960120" y="359663"/>
                </a:lnTo>
                <a:lnTo>
                  <a:pt x="96012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8805164" y="4818888"/>
            <a:ext cx="803275" cy="3111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850" spc="-25" dirty="0">
                <a:latin typeface="Calibri"/>
                <a:cs typeface="Calibri"/>
              </a:rPr>
              <a:t>r</a:t>
            </a:r>
            <a:r>
              <a:rPr sz="1850" spc="5" dirty="0">
                <a:latin typeface="Calibri"/>
                <a:cs typeface="Calibri"/>
              </a:rPr>
              <a:t>ecei</a:t>
            </a:r>
            <a:r>
              <a:rPr sz="1850" spc="-25" dirty="0">
                <a:latin typeface="Calibri"/>
                <a:cs typeface="Calibri"/>
              </a:rPr>
              <a:t>v</a:t>
            </a:r>
            <a:r>
              <a:rPr sz="1850" spc="5" dirty="0">
                <a:latin typeface="Calibri"/>
                <a:cs typeface="Calibri"/>
              </a:rPr>
              <a:t>er</a:t>
            </a:r>
            <a:endParaRPr sz="1850">
              <a:latin typeface="Calibri"/>
              <a:cs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7077456" y="5685028"/>
            <a:ext cx="1298575" cy="360045"/>
          </a:xfrm>
          <a:custGeom>
            <a:avLst/>
            <a:gdLst/>
            <a:ahLst/>
            <a:cxnLst/>
            <a:rect l="l" t="t" r="r" b="b"/>
            <a:pathLst>
              <a:path w="1298575" h="360045">
                <a:moveTo>
                  <a:pt x="1298448" y="0"/>
                </a:moveTo>
                <a:lnTo>
                  <a:pt x="0" y="0"/>
                </a:lnTo>
                <a:lnTo>
                  <a:pt x="0" y="359664"/>
                </a:lnTo>
                <a:lnTo>
                  <a:pt x="1298448" y="359664"/>
                </a:lnTo>
                <a:lnTo>
                  <a:pt x="129844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7131811" y="5693664"/>
            <a:ext cx="1072515" cy="3111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850" spc="-10" dirty="0">
                <a:latin typeface="Calibri"/>
                <a:cs typeface="Calibri"/>
              </a:rPr>
              <a:t>Private</a:t>
            </a:r>
            <a:r>
              <a:rPr sz="1850" spc="-45" dirty="0">
                <a:latin typeface="Calibri"/>
                <a:cs typeface="Calibri"/>
              </a:rPr>
              <a:t> </a:t>
            </a:r>
            <a:r>
              <a:rPr sz="1850" spc="-20" dirty="0">
                <a:latin typeface="Calibri"/>
                <a:cs typeface="Calibri"/>
              </a:rPr>
              <a:t>key</a:t>
            </a:r>
            <a:endParaRPr sz="185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127504" y="5724652"/>
            <a:ext cx="1298575" cy="35687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20955" rIns="0" bIns="0" rtlCol="0">
            <a:spAutoFit/>
          </a:bodyPr>
          <a:lstStyle/>
          <a:p>
            <a:pPr marL="66675">
              <a:lnSpc>
                <a:spcPct val="100000"/>
              </a:lnSpc>
              <a:spcBef>
                <a:spcPts val="165"/>
              </a:spcBef>
            </a:pPr>
            <a:r>
              <a:rPr sz="1850" spc="5" dirty="0">
                <a:latin typeface="Calibri"/>
                <a:cs typeface="Calibri"/>
              </a:rPr>
              <a:t>Public</a:t>
            </a:r>
            <a:r>
              <a:rPr sz="1850" spc="-25" dirty="0">
                <a:latin typeface="Calibri"/>
                <a:cs typeface="Calibri"/>
              </a:rPr>
              <a:t> </a:t>
            </a:r>
            <a:r>
              <a:rPr sz="1850" spc="-20" dirty="0">
                <a:latin typeface="Calibri"/>
                <a:cs typeface="Calibri"/>
              </a:rPr>
              <a:t>key</a:t>
            </a:r>
            <a:endParaRPr sz="1850">
              <a:latin typeface="Calibri"/>
              <a:cs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5974079" y="3493515"/>
            <a:ext cx="4206240" cy="313029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776731" y="1807464"/>
            <a:ext cx="8441690" cy="153924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329565" indent="-317500">
              <a:lnSpc>
                <a:spcPct val="100000"/>
              </a:lnSpc>
              <a:spcBef>
                <a:spcPts val="120"/>
              </a:spcBef>
              <a:buSzPct val="95918"/>
              <a:buFont typeface="Arial Narrow"/>
              <a:buChar char="•"/>
              <a:tabLst>
                <a:tab pos="330200" algn="l"/>
              </a:tabLst>
            </a:pPr>
            <a:r>
              <a:rPr sz="2450" spc="5" dirty="0">
                <a:latin typeface="Calibri"/>
                <a:cs typeface="Calibri"/>
              </a:rPr>
              <a:t>Introduced </a:t>
            </a:r>
            <a:r>
              <a:rPr sz="2450" spc="10" dirty="0">
                <a:latin typeface="Calibri"/>
                <a:cs typeface="Calibri"/>
              </a:rPr>
              <a:t>in</a:t>
            </a:r>
            <a:r>
              <a:rPr sz="2450" spc="100" dirty="0">
                <a:latin typeface="Calibri"/>
                <a:cs typeface="Calibri"/>
              </a:rPr>
              <a:t> </a:t>
            </a:r>
            <a:r>
              <a:rPr sz="2450" spc="5" dirty="0">
                <a:latin typeface="Calibri"/>
                <a:cs typeface="Calibri"/>
              </a:rPr>
              <a:t>1976</a:t>
            </a:r>
            <a:endParaRPr sz="2450" dirty="0">
              <a:latin typeface="Calibri"/>
              <a:cs typeface="Calibri"/>
            </a:endParaRPr>
          </a:p>
          <a:p>
            <a:pPr marL="329565" indent="-317500">
              <a:lnSpc>
                <a:spcPct val="100000"/>
              </a:lnSpc>
              <a:spcBef>
                <a:spcPts val="35"/>
              </a:spcBef>
              <a:buSzPct val="95918"/>
              <a:buFont typeface="Arial Narrow"/>
              <a:buChar char="•"/>
              <a:tabLst>
                <a:tab pos="330200" algn="l"/>
              </a:tabLst>
            </a:pPr>
            <a:r>
              <a:rPr sz="2450" b="1" spc="5" dirty="0">
                <a:latin typeface="Calibri"/>
                <a:cs typeface="Calibri"/>
              </a:rPr>
              <a:t>Key </a:t>
            </a:r>
            <a:r>
              <a:rPr sz="2450" b="1" spc="10" dirty="0">
                <a:latin typeface="Calibri"/>
                <a:cs typeface="Calibri"/>
              </a:rPr>
              <a:t>= </a:t>
            </a:r>
            <a:r>
              <a:rPr sz="2450" b="1" dirty="0">
                <a:latin typeface="Calibri"/>
                <a:cs typeface="Calibri"/>
              </a:rPr>
              <a:t>(Public </a:t>
            </a:r>
            <a:r>
              <a:rPr sz="2450" b="1" spc="5" dirty="0">
                <a:latin typeface="Calibri"/>
                <a:cs typeface="Calibri"/>
              </a:rPr>
              <a:t>Key, Private</a:t>
            </a:r>
            <a:r>
              <a:rPr sz="2450" b="1" spc="130" dirty="0">
                <a:latin typeface="Calibri"/>
                <a:cs typeface="Calibri"/>
              </a:rPr>
              <a:t> </a:t>
            </a:r>
            <a:r>
              <a:rPr sz="2450" b="1" spc="5" dirty="0">
                <a:latin typeface="Calibri"/>
                <a:cs typeface="Calibri"/>
              </a:rPr>
              <a:t>Key)</a:t>
            </a:r>
            <a:endParaRPr sz="2450" dirty="0">
              <a:latin typeface="Calibri"/>
              <a:cs typeface="Calibri"/>
            </a:endParaRPr>
          </a:p>
          <a:p>
            <a:pPr marL="219710" marR="5080" indent="-207645">
              <a:lnSpc>
                <a:spcPts val="3000"/>
              </a:lnSpc>
              <a:spcBef>
                <a:spcPts val="85"/>
              </a:spcBef>
              <a:buClr>
                <a:srgbClr val="000000"/>
              </a:buClr>
              <a:buSzPct val="95918"/>
              <a:buFont typeface="Arial Narrow"/>
              <a:buChar char="•"/>
              <a:tabLst>
                <a:tab pos="330200" algn="l"/>
              </a:tabLst>
            </a:pPr>
            <a:r>
              <a:rPr lang="en-US" sz="2450" b="1" spc="5" dirty="0">
                <a:solidFill>
                  <a:srgbClr val="0000CC"/>
                </a:solidFill>
                <a:latin typeface="Calibri"/>
                <a:cs typeface="Calibri"/>
              </a:rPr>
              <a:t>  </a:t>
            </a:r>
            <a:r>
              <a:rPr sz="2450" b="1" spc="5" dirty="0">
                <a:solidFill>
                  <a:srgbClr val="0000CC"/>
                </a:solidFill>
                <a:latin typeface="Calibri"/>
                <a:cs typeface="Calibri"/>
              </a:rPr>
              <a:t>Everyone </a:t>
            </a:r>
            <a:r>
              <a:rPr sz="2450" spc="10" dirty="0">
                <a:latin typeface="Calibri"/>
                <a:cs typeface="Calibri"/>
              </a:rPr>
              <a:t>can </a:t>
            </a:r>
            <a:r>
              <a:rPr sz="2450" spc="5" dirty="0">
                <a:latin typeface="Calibri"/>
                <a:cs typeface="Calibri"/>
              </a:rPr>
              <a:t>encrypt </a:t>
            </a:r>
            <a:r>
              <a:rPr sz="2450" spc="10" dirty="0">
                <a:latin typeface="Calibri"/>
                <a:cs typeface="Calibri"/>
              </a:rPr>
              <a:t>a </a:t>
            </a:r>
            <a:r>
              <a:rPr sz="2450" spc="5" dirty="0">
                <a:latin typeface="Calibri"/>
                <a:cs typeface="Calibri"/>
              </a:rPr>
              <a:t>plaintext, but </a:t>
            </a:r>
            <a:r>
              <a:rPr sz="2450" b="1" dirty="0">
                <a:solidFill>
                  <a:srgbClr val="0000CC"/>
                </a:solidFill>
                <a:latin typeface="Calibri"/>
                <a:cs typeface="Calibri"/>
              </a:rPr>
              <a:t>only one </a:t>
            </a:r>
            <a:r>
              <a:rPr sz="2450" spc="10" dirty="0">
                <a:latin typeface="Calibri"/>
                <a:cs typeface="Calibri"/>
              </a:rPr>
              <a:t>can </a:t>
            </a:r>
            <a:r>
              <a:rPr sz="2450" spc="5" dirty="0">
                <a:latin typeface="Calibri"/>
                <a:cs typeface="Calibri"/>
              </a:rPr>
              <a:t>decrypt </a:t>
            </a:r>
            <a:r>
              <a:rPr sz="2450" spc="10" dirty="0">
                <a:latin typeface="Calibri"/>
                <a:cs typeface="Calibri"/>
              </a:rPr>
              <a:t>the  </a:t>
            </a:r>
            <a:r>
              <a:rPr sz="2450" spc="5" dirty="0">
                <a:latin typeface="Calibri"/>
                <a:cs typeface="Calibri"/>
              </a:rPr>
              <a:t>ciphertext</a:t>
            </a:r>
            <a:endParaRPr sz="2450" dirty="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614164" y="7127730"/>
            <a:ext cx="1468755" cy="2235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39"/>
              </a:lnSpc>
            </a:pPr>
            <a:r>
              <a:rPr sz="1400" spc="-20" dirty="0">
                <a:latin typeface="Arial"/>
                <a:cs typeface="Arial"/>
                <a:hlinkClick r:id="rId6"/>
              </a:rPr>
              <a:t>www.variability.org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531095" y="6998716"/>
            <a:ext cx="414527" cy="4114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71144" y="7007859"/>
            <a:ext cx="390144" cy="3931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79780" y="765048"/>
            <a:ext cx="3169920" cy="52324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250" b="0" spc="5" dirty="0">
                <a:latin typeface="Calibri"/>
                <a:cs typeface="Calibri"/>
              </a:rPr>
              <a:t>One-Way</a:t>
            </a:r>
            <a:r>
              <a:rPr sz="3250" b="0" spc="-70" dirty="0">
                <a:latin typeface="Calibri"/>
                <a:cs typeface="Calibri"/>
              </a:rPr>
              <a:t> </a:t>
            </a:r>
            <a:r>
              <a:rPr sz="3250" b="0" dirty="0">
                <a:latin typeface="Calibri"/>
                <a:cs typeface="Calibri"/>
              </a:rPr>
              <a:t>Function</a:t>
            </a:r>
            <a:endParaRPr sz="325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28547" y="1545335"/>
            <a:ext cx="3636010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329565" indent="-317500">
              <a:lnSpc>
                <a:spcPct val="100000"/>
              </a:lnSpc>
              <a:spcBef>
                <a:spcPts val="120"/>
              </a:spcBef>
              <a:buSzPct val="95918"/>
              <a:buFont typeface="Arial Narrow"/>
              <a:buChar char="•"/>
              <a:tabLst>
                <a:tab pos="330200" algn="l"/>
              </a:tabLst>
            </a:pPr>
            <a:r>
              <a:rPr sz="2450" spc="5" dirty="0">
                <a:latin typeface="Calibri"/>
                <a:cs typeface="Calibri"/>
              </a:rPr>
              <a:t>One-Way Function</a:t>
            </a:r>
            <a:r>
              <a:rPr sz="2450" spc="110" dirty="0">
                <a:latin typeface="Calibri"/>
                <a:cs typeface="Calibri"/>
              </a:rPr>
              <a:t> </a:t>
            </a:r>
            <a:r>
              <a:rPr sz="2450" spc="5" dirty="0">
                <a:latin typeface="Calibri"/>
                <a:cs typeface="Calibri"/>
              </a:rPr>
              <a:t>(OWF)</a:t>
            </a:r>
            <a:endParaRPr sz="245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77748" y="3819144"/>
            <a:ext cx="8252459" cy="295656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380365" indent="-317500">
              <a:lnSpc>
                <a:spcPct val="100000"/>
              </a:lnSpc>
              <a:spcBef>
                <a:spcPts val="120"/>
              </a:spcBef>
              <a:buSzPct val="95918"/>
              <a:buFont typeface="Arial Narrow"/>
              <a:buChar char="•"/>
              <a:tabLst>
                <a:tab pos="381000" algn="l"/>
              </a:tabLst>
            </a:pPr>
            <a:r>
              <a:rPr sz="2450" spc="5" dirty="0">
                <a:latin typeface="Calibri"/>
                <a:cs typeface="Calibri"/>
              </a:rPr>
              <a:t>Question:</a:t>
            </a:r>
            <a:endParaRPr sz="2450">
              <a:latin typeface="Calibri"/>
              <a:cs typeface="Calibri"/>
            </a:endParaRPr>
          </a:p>
          <a:p>
            <a:pPr marL="606425" lvl="1" indent="-238760">
              <a:lnSpc>
                <a:spcPct val="100000"/>
              </a:lnSpc>
              <a:spcBef>
                <a:spcPts val="60"/>
              </a:spcBef>
              <a:buSzPct val="94594"/>
              <a:buFont typeface="Arial Narrow"/>
              <a:buChar char="•"/>
              <a:tabLst>
                <a:tab pos="607060" algn="l"/>
              </a:tabLst>
            </a:pPr>
            <a:r>
              <a:rPr sz="1850" spc="5" dirty="0">
                <a:latin typeface="Calibri"/>
                <a:cs typeface="Calibri"/>
              </a:rPr>
              <a:t>Is </a:t>
            </a:r>
            <a:r>
              <a:rPr sz="1850" b="1" spc="5" dirty="0">
                <a:latin typeface="Calibri"/>
                <a:cs typeface="Calibri"/>
              </a:rPr>
              <a:t>f(x)=2x+3=y </a:t>
            </a:r>
            <a:r>
              <a:rPr sz="1850" spc="10" dirty="0">
                <a:latin typeface="Calibri"/>
                <a:cs typeface="Calibri"/>
              </a:rPr>
              <a:t>a</a:t>
            </a:r>
            <a:r>
              <a:rPr sz="1850" spc="-114" dirty="0">
                <a:latin typeface="Calibri"/>
                <a:cs typeface="Calibri"/>
              </a:rPr>
              <a:t> </a:t>
            </a:r>
            <a:r>
              <a:rPr sz="1850" spc="10" dirty="0">
                <a:latin typeface="Calibri"/>
                <a:cs typeface="Calibri"/>
              </a:rPr>
              <a:t>OWF?</a:t>
            </a:r>
            <a:endParaRPr sz="1850">
              <a:latin typeface="Calibri"/>
              <a:cs typeface="Calibri"/>
            </a:endParaRPr>
          </a:p>
          <a:p>
            <a:pPr marL="606425" lvl="1" indent="-238760">
              <a:lnSpc>
                <a:spcPct val="100000"/>
              </a:lnSpc>
              <a:spcBef>
                <a:spcPts val="10"/>
              </a:spcBef>
              <a:buClr>
                <a:srgbClr val="000000"/>
              </a:buClr>
              <a:buSzPct val="94594"/>
              <a:buFont typeface="Arial Narrow"/>
              <a:buChar char="•"/>
              <a:tabLst>
                <a:tab pos="607060" algn="l"/>
              </a:tabLst>
            </a:pPr>
            <a:r>
              <a:rPr sz="1850" b="1" spc="5" dirty="0">
                <a:solidFill>
                  <a:srgbClr val="0000CC"/>
                </a:solidFill>
                <a:latin typeface="Calibri"/>
                <a:cs typeface="Calibri"/>
              </a:rPr>
              <a:t>No. f</a:t>
            </a:r>
            <a:r>
              <a:rPr sz="1875" b="1" spc="7" baseline="24444" dirty="0">
                <a:solidFill>
                  <a:srgbClr val="0000CC"/>
                </a:solidFill>
                <a:latin typeface="Calibri"/>
                <a:cs typeface="Calibri"/>
              </a:rPr>
              <a:t>-1</a:t>
            </a:r>
            <a:r>
              <a:rPr sz="1850" b="1" spc="5" dirty="0">
                <a:solidFill>
                  <a:srgbClr val="0000CC"/>
                </a:solidFill>
                <a:latin typeface="Calibri"/>
                <a:cs typeface="Calibri"/>
              </a:rPr>
              <a:t>(y)=(y-3)/2=x </a:t>
            </a:r>
            <a:r>
              <a:rPr sz="1850" b="1" dirty="0">
                <a:solidFill>
                  <a:srgbClr val="0000CC"/>
                </a:solidFill>
                <a:latin typeface="Calibri"/>
                <a:cs typeface="Calibri"/>
              </a:rPr>
              <a:t>is </a:t>
            </a:r>
            <a:r>
              <a:rPr sz="1850" b="1" spc="10" dirty="0">
                <a:solidFill>
                  <a:srgbClr val="0000CC"/>
                </a:solidFill>
                <a:latin typeface="Calibri"/>
                <a:cs typeface="Calibri"/>
              </a:rPr>
              <a:t>easy </a:t>
            </a:r>
            <a:r>
              <a:rPr sz="1850" b="1" spc="5" dirty="0">
                <a:solidFill>
                  <a:srgbClr val="0000CC"/>
                </a:solidFill>
                <a:latin typeface="Calibri"/>
                <a:cs typeface="Calibri"/>
              </a:rPr>
              <a:t>to</a:t>
            </a:r>
            <a:r>
              <a:rPr sz="1850" b="1" spc="-125" dirty="0">
                <a:solidFill>
                  <a:srgbClr val="0000CC"/>
                </a:solidFill>
                <a:latin typeface="Calibri"/>
                <a:cs typeface="Calibri"/>
              </a:rPr>
              <a:t> </a:t>
            </a:r>
            <a:r>
              <a:rPr sz="1850" b="1" spc="5" dirty="0">
                <a:solidFill>
                  <a:srgbClr val="0000CC"/>
                </a:solidFill>
                <a:latin typeface="Calibri"/>
                <a:cs typeface="Calibri"/>
              </a:rPr>
              <a:t>compute.</a:t>
            </a:r>
            <a:endParaRPr sz="185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25"/>
              </a:spcBef>
              <a:buFont typeface="Arial Narrow"/>
              <a:buChar char="•"/>
            </a:pPr>
            <a:endParaRPr sz="1800">
              <a:latin typeface="Calibri"/>
              <a:cs typeface="Calibri"/>
            </a:endParaRPr>
          </a:p>
          <a:p>
            <a:pPr marL="380365" indent="-317500">
              <a:lnSpc>
                <a:spcPct val="100000"/>
              </a:lnSpc>
              <a:buSzPct val="95918"/>
              <a:buFont typeface="Arial Narrow"/>
              <a:buChar char="•"/>
              <a:tabLst>
                <a:tab pos="381000" algn="l"/>
              </a:tabLst>
            </a:pPr>
            <a:r>
              <a:rPr sz="2450" spc="5" dirty="0">
                <a:latin typeface="Calibri"/>
                <a:cs typeface="Calibri"/>
              </a:rPr>
              <a:t>The Factorization Problem </a:t>
            </a:r>
            <a:r>
              <a:rPr sz="2450" b="1" dirty="0">
                <a:latin typeface="Calibri"/>
                <a:cs typeface="Calibri"/>
              </a:rPr>
              <a:t>is </a:t>
            </a:r>
            <a:r>
              <a:rPr sz="2450" b="1" spc="10" dirty="0">
                <a:latin typeface="Calibri"/>
                <a:cs typeface="Calibri"/>
              </a:rPr>
              <a:t>a</a:t>
            </a:r>
            <a:r>
              <a:rPr sz="2450" b="1" spc="180" dirty="0">
                <a:latin typeface="Calibri"/>
                <a:cs typeface="Calibri"/>
              </a:rPr>
              <a:t> </a:t>
            </a:r>
            <a:r>
              <a:rPr sz="2450" b="1" spc="10" dirty="0">
                <a:latin typeface="Calibri"/>
                <a:cs typeface="Calibri"/>
              </a:rPr>
              <a:t>OWF</a:t>
            </a:r>
            <a:endParaRPr sz="2450">
              <a:latin typeface="Calibri"/>
              <a:cs typeface="Calibri"/>
            </a:endParaRPr>
          </a:p>
          <a:p>
            <a:pPr marL="575310" marR="30480" lvl="1" indent="-207645">
              <a:lnSpc>
                <a:spcPct val="101600"/>
              </a:lnSpc>
              <a:spcBef>
                <a:spcPts val="25"/>
              </a:spcBef>
              <a:buSzPct val="94594"/>
              <a:buFont typeface="Arial Narrow"/>
              <a:buChar char="•"/>
              <a:tabLst>
                <a:tab pos="607060" algn="l"/>
              </a:tabLst>
            </a:pPr>
            <a:r>
              <a:rPr sz="1850" spc="5" dirty="0">
                <a:latin typeface="Calibri"/>
                <a:cs typeface="Calibri"/>
              </a:rPr>
              <a:t>It</a:t>
            </a:r>
            <a:r>
              <a:rPr sz="1850" spc="-15" dirty="0">
                <a:latin typeface="Calibri"/>
                <a:cs typeface="Calibri"/>
              </a:rPr>
              <a:t> </a:t>
            </a:r>
            <a:r>
              <a:rPr sz="1850" spc="5" dirty="0">
                <a:latin typeface="Calibri"/>
                <a:cs typeface="Calibri"/>
              </a:rPr>
              <a:t>is</a:t>
            </a:r>
            <a:r>
              <a:rPr sz="1850" spc="-20" dirty="0">
                <a:latin typeface="Calibri"/>
                <a:cs typeface="Calibri"/>
              </a:rPr>
              <a:t> </a:t>
            </a:r>
            <a:r>
              <a:rPr sz="1850" spc="5" dirty="0">
                <a:latin typeface="Calibri"/>
                <a:cs typeface="Calibri"/>
              </a:rPr>
              <a:t>“easy”</a:t>
            </a:r>
            <a:r>
              <a:rPr sz="1850" spc="-20" dirty="0">
                <a:latin typeface="Calibri"/>
                <a:cs typeface="Calibri"/>
              </a:rPr>
              <a:t> </a:t>
            </a:r>
            <a:r>
              <a:rPr sz="1850" spc="5" dirty="0">
                <a:latin typeface="Calibri"/>
                <a:cs typeface="Calibri"/>
              </a:rPr>
              <a:t>to</a:t>
            </a:r>
            <a:r>
              <a:rPr sz="1850" spc="-15" dirty="0">
                <a:latin typeface="Calibri"/>
                <a:cs typeface="Calibri"/>
              </a:rPr>
              <a:t> </a:t>
            </a:r>
            <a:r>
              <a:rPr sz="1850" spc="5" dirty="0">
                <a:latin typeface="Calibri"/>
                <a:cs typeface="Calibri"/>
              </a:rPr>
              <a:t>compute</a:t>
            </a:r>
            <a:r>
              <a:rPr sz="1850" spc="-25" dirty="0">
                <a:latin typeface="Calibri"/>
                <a:cs typeface="Calibri"/>
              </a:rPr>
              <a:t> </a:t>
            </a:r>
            <a:r>
              <a:rPr sz="1850" spc="5" dirty="0">
                <a:latin typeface="Calibri"/>
                <a:cs typeface="Calibri"/>
              </a:rPr>
              <a:t>the</a:t>
            </a:r>
            <a:r>
              <a:rPr sz="1850" spc="-5" dirty="0">
                <a:latin typeface="Calibri"/>
                <a:cs typeface="Calibri"/>
              </a:rPr>
              <a:t> </a:t>
            </a:r>
            <a:r>
              <a:rPr sz="1850" spc="5" dirty="0">
                <a:latin typeface="Calibri"/>
                <a:cs typeface="Calibri"/>
              </a:rPr>
              <a:t>product</a:t>
            </a:r>
            <a:r>
              <a:rPr sz="1850" spc="-10" dirty="0">
                <a:latin typeface="Calibri"/>
                <a:cs typeface="Calibri"/>
              </a:rPr>
              <a:t> </a:t>
            </a:r>
            <a:r>
              <a:rPr sz="1850" spc="5" dirty="0">
                <a:latin typeface="Calibri"/>
                <a:cs typeface="Calibri"/>
              </a:rPr>
              <a:t>of</a:t>
            </a:r>
            <a:r>
              <a:rPr sz="1850" spc="-10" dirty="0">
                <a:latin typeface="Calibri"/>
                <a:cs typeface="Calibri"/>
              </a:rPr>
              <a:t> </a:t>
            </a:r>
            <a:r>
              <a:rPr sz="1850" spc="5" dirty="0">
                <a:latin typeface="Calibri"/>
                <a:cs typeface="Calibri"/>
              </a:rPr>
              <a:t>two</a:t>
            </a:r>
            <a:r>
              <a:rPr sz="1850" spc="-10" dirty="0">
                <a:latin typeface="Calibri"/>
                <a:cs typeface="Calibri"/>
              </a:rPr>
              <a:t> </a:t>
            </a:r>
            <a:r>
              <a:rPr sz="1850" spc="5" dirty="0">
                <a:latin typeface="Calibri"/>
                <a:cs typeface="Calibri"/>
              </a:rPr>
              <a:t>large</a:t>
            </a:r>
            <a:r>
              <a:rPr sz="1850" spc="-25" dirty="0">
                <a:latin typeface="Calibri"/>
                <a:cs typeface="Calibri"/>
              </a:rPr>
              <a:t> </a:t>
            </a:r>
            <a:r>
              <a:rPr sz="1850" spc="5" dirty="0">
                <a:latin typeface="Calibri"/>
                <a:cs typeface="Calibri"/>
              </a:rPr>
              <a:t>primes,</a:t>
            </a:r>
            <a:r>
              <a:rPr sz="1850" spc="-20" dirty="0">
                <a:latin typeface="Calibri"/>
                <a:cs typeface="Calibri"/>
              </a:rPr>
              <a:t> </a:t>
            </a:r>
            <a:r>
              <a:rPr sz="1850" spc="5" dirty="0">
                <a:latin typeface="Calibri"/>
                <a:cs typeface="Calibri"/>
              </a:rPr>
              <a:t>but</a:t>
            </a:r>
            <a:r>
              <a:rPr sz="1850" spc="-15" dirty="0">
                <a:latin typeface="Calibri"/>
                <a:cs typeface="Calibri"/>
              </a:rPr>
              <a:t> </a:t>
            </a:r>
            <a:r>
              <a:rPr sz="1850" spc="5" dirty="0">
                <a:latin typeface="Calibri"/>
                <a:cs typeface="Calibri"/>
              </a:rPr>
              <a:t>“difficult”</a:t>
            </a:r>
            <a:r>
              <a:rPr sz="1850" spc="-45" dirty="0">
                <a:latin typeface="Calibri"/>
                <a:cs typeface="Calibri"/>
              </a:rPr>
              <a:t> </a:t>
            </a:r>
            <a:r>
              <a:rPr sz="1850" spc="5" dirty="0">
                <a:latin typeface="Calibri"/>
                <a:cs typeface="Calibri"/>
              </a:rPr>
              <a:t>to</a:t>
            </a:r>
            <a:r>
              <a:rPr sz="1850" spc="-10" dirty="0">
                <a:latin typeface="Calibri"/>
                <a:cs typeface="Calibri"/>
              </a:rPr>
              <a:t> </a:t>
            </a:r>
            <a:r>
              <a:rPr sz="1850" spc="5" dirty="0">
                <a:latin typeface="Calibri"/>
                <a:cs typeface="Calibri"/>
              </a:rPr>
              <a:t>factor  the product (example: RSA</a:t>
            </a:r>
            <a:r>
              <a:rPr sz="1850" spc="-114" dirty="0">
                <a:latin typeface="Calibri"/>
                <a:cs typeface="Calibri"/>
              </a:rPr>
              <a:t> </a:t>
            </a:r>
            <a:r>
              <a:rPr sz="1850" spc="5" dirty="0">
                <a:latin typeface="Calibri"/>
                <a:cs typeface="Calibri"/>
              </a:rPr>
              <a:t>algorithm)</a:t>
            </a:r>
            <a:endParaRPr sz="185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35"/>
              </a:spcBef>
              <a:buFont typeface="Arial Narrow"/>
              <a:buChar char="•"/>
            </a:pPr>
            <a:endParaRPr sz="2400">
              <a:latin typeface="Calibri"/>
              <a:cs typeface="Calibri"/>
            </a:endParaRPr>
          </a:p>
          <a:p>
            <a:pPr marL="380365" indent="-317500">
              <a:lnSpc>
                <a:spcPct val="100000"/>
              </a:lnSpc>
              <a:buSzPct val="95918"/>
              <a:buFont typeface="Arial Narrow"/>
              <a:buChar char="•"/>
              <a:tabLst>
                <a:tab pos="381000" algn="l"/>
              </a:tabLst>
            </a:pPr>
            <a:r>
              <a:rPr sz="2450" dirty="0">
                <a:latin typeface="Calibri"/>
                <a:cs typeface="Calibri"/>
              </a:rPr>
              <a:t>Hash </a:t>
            </a:r>
            <a:r>
              <a:rPr sz="2450" spc="5" dirty="0">
                <a:latin typeface="Calibri"/>
                <a:cs typeface="Calibri"/>
              </a:rPr>
              <a:t>Function </a:t>
            </a:r>
            <a:r>
              <a:rPr sz="2450" b="1" dirty="0">
                <a:latin typeface="Calibri"/>
                <a:cs typeface="Calibri"/>
              </a:rPr>
              <a:t>is </a:t>
            </a:r>
            <a:r>
              <a:rPr sz="2450" b="1" spc="10" dirty="0">
                <a:latin typeface="Calibri"/>
                <a:cs typeface="Calibri"/>
              </a:rPr>
              <a:t>a</a:t>
            </a:r>
            <a:r>
              <a:rPr sz="2450" b="1" spc="155" dirty="0">
                <a:latin typeface="Calibri"/>
                <a:cs typeface="Calibri"/>
              </a:rPr>
              <a:t> </a:t>
            </a:r>
            <a:r>
              <a:rPr sz="2450" b="1" spc="10" dirty="0">
                <a:latin typeface="Calibri"/>
                <a:cs typeface="Calibri"/>
              </a:rPr>
              <a:t>OWF</a:t>
            </a:r>
            <a:endParaRPr sz="245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560058" y="2027427"/>
            <a:ext cx="5855391" cy="138683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614164" y="7127730"/>
            <a:ext cx="1468755" cy="2235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39"/>
              </a:lnSpc>
            </a:pPr>
            <a:r>
              <a:rPr sz="1400" spc="-20" dirty="0">
                <a:latin typeface="Arial"/>
                <a:cs typeface="Arial"/>
                <a:hlinkClick r:id="rId5"/>
              </a:rPr>
              <a:t>www.variability.org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531095" y="6998716"/>
            <a:ext cx="414527" cy="4114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71144" y="7007859"/>
            <a:ext cx="390144" cy="3931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76731" y="777239"/>
            <a:ext cx="7050405" cy="52324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250" b="0" spc="5" dirty="0">
                <a:latin typeface="Arial"/>
                <a:cs typeface="Arial"/>
              </a:rPr>
              <a:t>Exercise 1: The Factorization</a:t>
            </a:r>
            <a:r>
              <a:rPr sz="3250" b="0" spc="-114" dirty="0">
                <a:latin typeface="Arial"/>
                <a:cs typeface="Arial"/>
              </a:rPr>
              <a:t> </a:t>
            </a:r>
            <a:r>
              <a:rPr sz="3250" b="0" spc="5" dirty="0">
                <a:latin typeface="Arial"/>
                <a:cs typeface="Arial"/>
              </a:rPr>
              <a:t>Problem</a:t>
            </a:r>
            <a:endParaRPr sz="32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614164" y="7127730"/>
            <a:ext cx="1468755" cy="2235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39"/>
              </a:lnSpc>
            </a:pPr>
            <a:r>
              <a:rPr sz="1400" spc="-20" dirty="0">
                <a:latin typeface="Arial"/>
                <a:cs typeface="Arial"/>
                <a:hlinkClick r:id="rId4"/>
              </a:rPr>
              <a:t>www.variability.org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76731" y="1807464"/>
            <a:ext cx="9244330" cy="480822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219710" marR="5080" indent="-207645">
              <a:lnSpc>
                <a:spcPct val="101200"/>
              </a:lnSpc>
              <a:spcBef>
                <a:spcPts val="85"/>
              </a:spcBef>
              <a:buSzPct val="95918"/>
              <a:buFont typeface="Arial Narrow"/>
              <a:buChar char="•"/>
              <a:tabLst>
                <a:tab pos="330200" algn="l"/>
              </a:tabLst>
            </a:pPr>
            <a:r>
              <a:rPr sz="2450" b="1" spc="5" dirty="0">
                <a:latin typeface="Calibri"/>
                <a:cs typeface="Calibri"/>
              </a:rPr>
              <a:t>Try </a:t>
            </a:r>
            <a:r>
              <a:rPr sz="2450" b="1" spc="10" dirty="0">
                <a:latin typeface="Calibri"/>
                <a:cs typeface="Calibri"/>
              </a:rPr>
              <a:t>to </a:t>
            </a:r>
            <a:r>
              <a:rPr sz="2450" b="1" spc="5" dirty="0">
                <a:latin typeface="Calibri"/>
                <a:cs typeface="Calibri"/>
              </a:rPr>
              <a:t>find the prime factors </a:t>
            </a:r>
            <a:r>
              <a:rPr sz="2450" b="1" dirty="0">
                <a:latin typeface="Calibri"/>
                <a:cs typeface="Calibri"/>
              </a:rPr>
              <a:t>of </a:t>
            </a:r>
            <a:r>
              <a:rPr sz="2450" b="1" spc="5" dirty="0">
                <a:latin typeface="Calibri"/>
                <a:cs typeface="Calibri"/>
              </a:rPr>
              <a:t>these numbers. </a:t>
            </a:r>
            <a:r>
              <a:rPr sz="2450" b="1" spc="10" dirty="0">
                <a:latin typeface="Calibri"/>
                <a:cs typeface="Calibri"/>
              </a:rPr>
              <a:t>How </a:t>
            </a:r>
            <a:r>
              <a:rPr sz="2450" b="1" dirty="0">
                <a:latin typeface="Calibri"/>
                <a:cs typeface="Calibri"/>
              </a:rPr>
              <a:t>long </a:t>
            </a:r>
            <a:r>
              <a:rPr sz="2450" b="1" spc="5" dirty="0">
                <a:latin typeface="Calibri"/>
                <a:cs typeface="Calibri"/>
              </a:rPr>
              <a:t>does </a:t>
            </a:r>
            <a:r>
              <a:rPr sz="2450" b="1" dirty="0">
                <a:latin typeface="Calibri"/>
                <a:cs typeface="Calibri"/>
              </a:rPr>
              <a:t>it  </a:t>
            </a:r>
            <a:r>
              <a:rPr sz="2450" b="1" spc="5" dirty="0">
                <a:latin typeface="Calibri"/>
                <a:cs typeface="Calibri"/>
              </a:rPr>
              <a:t>take </a:t>
            </a:r>
            <a:r>
              <a:rPr sz="2450" b="1" spc="10" dirty="0">
                <a:latin typeface="Calibri"/>
                <a:cs typeface="Calibri"/>
              </a:rPr>
              <a:t>to </a:t>
            </a:r>
            <a:r>
              <a:rPr sz="2450" b="1" spc="5" dirty="0">
                <a:latin typeface="Calibri"/>
                <a:cs typeface="Calibri"/>
              </a:rPr>
              <a:t>find the </a:t>
            </a:r>
            <a:r>
              <a:rPr sz="2450" b="1" spc="10" dirty="0">
                <a:latin typeface="Calibri"/>
                <a:cs typeface="Calibri"/>
              </a:rPr>
              <a:t>answer? </a:t>
            </a:r>
            <a:r>
              <a:rPr sz="2450" spc="5" dirty="0">
                <a:latin typeface="Calibri"/>
                <a:cs typeface="Calibri"/>
              </a:rPr>
              <a:t>You may want </a:t>
            </a:r>
            <a:r>
              <a:rPr sz="2450" spc="10" dirty="0">
                <a:latin typeface="Calibri"/>
                <a:cs typeface="Calibri"/>
              </a:rPr>
              <a:t>to </a:t>
            </a:r>
            <a:r>
              <a:rPr sz="2450" spc="5" dirty="0">
                <a:latin typeface="Calibri"/>
                <a:cs typeface="Calibri"/>
              </a:rPr>
              <a:t>use </a:t>
            </a:r>
            <a:r>
              <a:rPr sz="2450" dirty="0">
                <a:latin typeface="Calibri"/>
                <a:cs typeface="Calibri"/>
              </a:rPr>
              <a:t>xrange() for </a:t>
            </a:r>
            <a:r>
              <a:rPr sz="2450" spc="5" dirty="0">
                <a:latin typeface="Calibri"/>
                <a:cs typeface="Calibri"/>
              </a:rPr>
              <a:t>large</a:t>
            </a:r>
            <a:r>
              <a:rPr sz="2450" spc="475" dirty="0">
                <a:latin typeface="Calibri"/>
                <a:cs typeface="Calibri"/>
              </a:rPr>
              <a:t> </a:t>
            </a:r>
            <a:r>
              <a:rPr sz="2450" dirty="0">
                <a:latin typeface="Calibri"/>
                <a:cs typeface="Calibri"/>
              </a:rPr>
              <a:t>loops</a:t>
            </a:r>
            <a:endParaRPr sz="2450">
              <a:latin typeface="Calibri"/>
              <a:cs typeface="Calibri"/>
            </a:endParaRPr>
          </a:p>
          <a:p>
            <a:pPr marL="594360" lvl="1" indent="-277495">
              <a:lnSpc>
                <a:spcPct val="100000"/>
              </a:lnSpc>
              <a:spcBef>
                <a:spcPts val="50"/>
              </a:spcBef>
              <a:buSzPct val="95348"/>
              <a:buFont typeface="Arial Narrow"/>
              <a:buChar char="•"/>
              <a:tabLst>
                <a:tab pos="594995" algn="l"/>
              </a:tabLst>
            </a:pPr>
            <a:r>
              <a:rPr sz="2150" spc="5" dirty="0">
                <a:latin typeface="Calibri"/>
                <a:cs typeface="Calibri"/>
              </a:rPr>
              <a:t>247</a:t>
            </a:r>
            <a:endParaRPr sz="2150">
              <a:latin typeface="Calibri"/>
              <a:cs typeface="Calibri"/>
            </a:endParaRPr>
          </a:p>
          <a:p>
            <a:pPr marL="695325">
              <a:lnSpc>
                <a:spcPct val="100000"/>
              </a:lnSpc>
              <a:spcBef>
                <a:spcPts val="35"/>
              </a:spcBef>
            </a:pPr>
            <a:r>
              <a:rPr sz="2150" b="1" spc="5" dirty="0">
                <a:solidFill>
                  <a:srgbClr val="0000CC"/>
                </a:solidFill>
                <a:latin typeface="Calibri"/>
                <a:cs typeface="Calibri"/>
              </a:rPr>
              <a:t>13 </a:t>
            </a:r>
            <a:r>
              <a:rPr sz="2150" b="1" spc="-5" dirty="0">
                <a:solidFill>
                  <a:srgbClr val="0000CC"/>
                </a:solidFill>
                <a:latin typeface="Calibri"/>
                <a:cs typeface="Calibri"/>
              </a:rPr>
              <a:t>and</a:t>
            </a:r>
            <a:r>
              <a:rPr sz="2150" b="1" spc="50" dirty="0">
                <a:solidFill>
                  <a:srgbClr val="0000CC"/>
                </a:solidFill>
                <a:latin typeface="Calibri"/>
                <a:cs typeface="Calibri"/>
              </a:rPr>
              <a:t> </a:t>
            </a:r>
            <a:r>
              <a:rPr sz="2150" b="1" spc="5" dirty="0">
                <a:solidFill>
                  <a:srgbClr val="0000CC"/>
                </a:solidFill>
                <a:latin typeface="Calibri"/>
                <a:cs typeface="Calibri"/>
              </a:rPr>
              <a:t>19</a:t>
            </a:r>
            <a:endParaRPr sz="2150">
              <a:latin typeface="Calibri"/>
              <a:cs typeface="Calibri"/>
            </a:endParaRPr>
          </a:p>
          <a:p>
            <a:pPr marL="594360" lvl="1" indent="-277495">
              <a:lnSpc>
                <a:spcPct val="100000"/>
              </a:lnSpc>
              <a:spcBef>
                <a:spcPts val="35"/>
              </a:spcBef>
              <a:buSzPct val="95348"/>
              <a:buFont typeface="Arial Narrow"/>
              <a:buChar char="•"/>
              <a:tabLst>
                <a:tab pos="594995" algn="l"/>
              </a:tabLst>
            </a:pPr>
            <a:r>
              <a:rPr sz="2150" spc="5" dirty="0">
                <a:latin typeface="Calibri"/>
                <a:cs typeface="Calibri"/>
              </a:rPr>
              <a:t>31,861</a:t>
            </a:r>
            <a:endParaRPr sz="2150">
              <a:latin typeface="Calibri"/>
              <a:cs typeface="Calibri"/>
            </a:endParaRPr>
          </a:p>
          <a:p>
            <a:pPr marL="695325">
              <a:lnSpc>
                <a:spcPct val="100000"/>
              </a:lnSpc>
              <a:spcBef>
                <a:spcPts val="35"/>
              </a:spcBef>
            </a:pPr>
            <a:r>
              <a:rPr sz="2150" b="1" spc="5" dirty="0">
                <a:solidFill>
                  <a:srgbClr val="0000CC"/>
                </a:solidFill>
                <a:latin typeface="Calibri"/>
                <a:cs typeface="Calibri"/>
              </a:rPr>
              <a:t>151 </a:t>
            </a:r>
            <a:r>
              <a:rPr sz="2150" b="1" spc="-5" dirty="0">
                <a:solidFill>
                  <a:srgbClr val="0000CC"/>
                </a:solidFill>
                <a:latin typeface="Calibri"/>
                <a:cs typeface="Calibri"/>
              </a:rPr>
              <a:t>and</a:t>
            </a:r>
            <a:r>
              <a:rPr sz="2150" b="1" spc="50" dirty="0">
                <a:solidFill>
                  <a:srgbClr val="0000CC"/>
                </a:solidFill>
                <a:latin typeface="Calibri"/>
                <a:cs typeface="Calibri"/>
              </a:rPr>
              <a:t> </a:t>
            </a:r>
            <a:r>
              <a:rPr sz="2150" b="1" spc="5" dirty="0">
                <a:solidFill>
                  <a:srgbClr val="0000CC"/>
                </a:solidFill>
                <a:latin typeface="Calibri"/>
                <a:cs typeface="Calibri"/>
              </a:rPr>
              <a:t>211</a:t>
            </a:r>
            <a:endParaRPr sz="2150">
              <a:latin typeface="Calibri"/>
              <a:cs typeface="Calibri"/>
            </a:endParaRPr>
          </a:p>
          <a:p>
            <a:pPr marL="594360" lvl="1" indent="-277495">
              <a:lnSpc>
                <a:spcPct val="100000"/>
              </a:lnSpc>
              <a:spcBef>
                <a:spcPts val="15"/>
              </a:spcBef>
              <a:buSzPct val="95348"/>
              <a:buFont typeface="Arial Narrow"/>
              <a:buChar char="•"/>
              <a:tabLst>
                <a:tab pos="594995" algn="l"/>
              </a:tabLst>
            </a:pPr>
            <a:r>
              <a:rPr sz="2150" spc="5" dirty="0">
                <a:latin typeface="Calibri"/>
                <a:cs typeface="Calibri"/>
              </a:rPr>
              <a:t>1,342,643</a:t>
            </a:r>
            <a:endParaRPr sz="2150">
              <a:latin typeface="Calibri"/>
              <a:cs typeface="Calibri"/>
            </a:endParaRPr>
          </a:p>
          <a:p>
            <a:pPr marL="695325">
              <a:lnSpc>
                <a:spcPct val="100000"/>
              </a:lnSpc>
              <a:spcBef>
                <a:spcPts val="35"/>
              </a:spcBef>
            </a:pPr>
            <a:r>
              <a:rPr sz="2150" b="1" spc="5" dirty="0">
                <a:solidFill>
                  <a:srgbClr val="0000CC"/>
                </a:solidFill>
                <a:latin typeface="Calibri"/>
                <a:cs typeface="Calibri"/>
              </a:rPr>
              <a:t>17 </a:t>
            </a:r>
            <a:r>
              <a:rPr sz="2150" b="1" spc="-5" dirty="0">
                <a:solidFill>
                  <a:srgbClr val="0000CC"/>
                </a:solidFill>
                <a:latin typeface="Calibri"/>
                <a:cs typeface="Calibri"/>
              </a:rPr>
              <a:t>and</a:t>
            </a:r>
            <a:r>
              <a:rPr sz="2150" b="1" spc="-20" dirty="0">
                <a:solidFill>
                  <a:srgbClr val="0000CC"/>
                </a:solidFill>
                <a:latin typeface="Calibri"/>
                <a:cs typeface="Calibri"/>
              </a:rPr>
              <a:t> </a:t>
            </a:r>
            <a:r>
              <a:rPr sz="2150" b="1" spc="5" dirty="0">
                <a:solidFill>
                  <a:srgbClr val="0000CC"/>
                </a:solidFill>
                <a:latin typeface="Calibri"/>
                <a:cs typeface="Calibri"/>
              </a:rPr>
              <a:t>78,979</a:t>
            </a:r>
            <a:endParaRPr sz="2150">
              <a:latin typeface="Calibri"/>
              <a:cs typeface="Calibri"/>
            </a:endParaRPr>
          </a:p>
          <a:p>
            <a:pPr marL="594360" lvl="1" indent="-277495">
              <a:lnSpc>
                <a:spcPct val="100000"/>
              </a:lnSpc>
              <a:spcBef>
                <a:spcPts val="35"/>
              </a:spcBef>
              <a:buSzPct val="95348"/>
              <a:buFont typeface="Arial Narrow"/>
              <a:buChar char="•"/>
              <a:tabLst>
                <a:tab pos="594995" algn="l"/>
              </a:tabLst>
            </a:pPr>
            <a:r>
              <a:rPr sz="2150" spc="5" dirty="0">
                <a:latin typeface="Calibri"/>
                <a:cs typeface="Calibri"/>
              </a:rPr>
              <a:t>13,483,733</a:t>
            </a:r>
            <a:endParaRPr sz="2150">
              <a:latin typeface="Calibri"/>
              <a:cs typeface="Calibri"/>
            </a:endParaRPr>
          </a:p>
          <a:p>
            <a:pPr marL="695325">
              <a:lnSpc>
                <a:spcPct val="100000"/>
              </a:lnSpc>
              <a:spcBef>
                <a:spcPts val="10"/>
              </a:spcBef>
            </a:pPr>
            <a:r>
              <a:rPr sz="2150" b="1" spc="5" dirty="0">
                <a:solidFill>
                  <a:srgbClr val="0000CC"/>
                </a:solidFill>
                <a:latin typeface="Calibri"/>
                <a:cs typeface="Calibri"/>
              </a:rPr>
              <a:t>3,109 </a:t>
            </a:r>
            <a:r>
              <a:rPr sz="2150" b="1" spc="-5" dirty="0">
                <a:solidFill>
                  <a:srgbClr val="0000CC"/>
                </a:solidFill>
                <a:latin typeface="Calibri"/>
                <a:cs typeface="Calibri"/>
              </a:rPr>
              <a:t>and</a:t>
            </a:r>
            <a:r>
              <a:rPr sz="2150" b="1" spc="70" dirty="0">
                <a:solidFill>
                  <a:srgbClr val="0000CC"/>
                </a:solidFill>
                <a:latin typeface="Calibri"/>
                <a:cs typeface="Calibri"/>
              </a:rPr>
              <a:t> </a:t>
            </a:r>
            <a:r>
              <a:rPr sz="2150" b="1" spc="5" dirty="0">
                <a:solidFill>
                  <a:srgbClr val="0000CC"/>
                </a:solidFill>
                <a:latin typeface="Calibri"/>
                <a:cs typeface="Calibri"/>
              </a:rPr>
              <a:t>4,337</a:t>
            </a:r>
            <a:endParaRPr sz="2150">
              <a:latin typeface="Calibri"/>
              <a:cs typeface="Calibri"/>
            </a:endParaRPr>
          </a:p>
          <a:p>
            <a:pPr marL="594360" lvl="1" indent="-277495">
              <a:lnSpc>
                <a:spcPct val="100000"/>
              </a:lnSpc>
              <a:spcBef>
                <a:spcPts val="40"/>
              </a:spcBef>
              <a:buSzPct val="95348"/>
              <a:buFont typeface="Arial Narrow"/>
              <a:buChar char="•"/>
              <a:tabLst>
                <a:tab pos="594995" algn="l"/>
              </a:tabLst>
            </a:pPr>
            <a:r>
              <a:rPr sz="2150" spc="5" dirty="0">
                <a:latin typeface="Calibri"/>
                <a:cs typeface="Calibri"/>
              </a:rPr>
              <a:t>24,315,751</a:t>
            </a:r>
            <a:endParaRPr sz="2150">
              <a:latin typeface="Calibri"/>
              <a:cs typeface="Calibri"/>
            </a:endParaRPr>
          </a:p>
          <a:p>
            <a:pPr marL="695325">
              <a:lnSpc>
                <a:spcPct val="100000"/>
              </a:lnSpc>
              <a:spcBef>
                <a:spcPts val="35"/>
              </a:spcBef>
            </a:pPr>
            <a:r>
              <a:rPr sz="2150" b="1" dirty="0">
                <a:solidFill>
                  <a:srgbClr val="0000CC"/>
                </a:solidFill>
                <a:latin typeface="Calibri"/>
                <a:cs typeface="Calibri"/>
              </a:rPr>
              <a:t>This is a </a:t>
            </a:r>
            <a:r>
              <a:rPr sz="2150" b="1" spc="-5" dirty="0">
                <a:solidFill>
                  <a:srgbClr val="0000CC"/>
                </a:solidFill>
                <a:latin typeface="Calibri"/>
                <a:cs typeface="Calibri"/>
              </a:rPr>
              <a:t>prime</a:t>
            </a:r>
            <a:r>
              <a:rPr sz="2150" b="1" spc="110" dirty="0">
                <a:solidFill>
                  <a:srgbClr val="0000CC"/>
                </a:solidFill>
                <a:latin typeface="Calibri"/>
                <a:cs typeface="Calibri"/>
              </a:rPr>
              <a:t> </a:t>
            </a:r>
            <a:r>
              <a:rPr sz="2150" b="1" spc="-5" dirty="0">
                <a:solidFill>
                  <a:srgbClr val="0000CC"/>
                </a:solidFill>
                <a:latin typeface="Calibri"/>
                <a:cs typeface="Calibri"/>
              </a:rPr>
              <a:t>number</a:t>
            </a:r>
            <a:endParaRPr sz="2150">
              <a:latin typeface="Calibri"/>
              <a:cs typeface="Calibri"/>
            </a:endParaRPr>
          </a:p>
          <a:p>
            <a:pPr marL="634365" lvl="1" indent="-317500">
              <a:lnSpc>
                <a:spcPct val="100000"/>
              </a:lnSpc>
              <a:spcBef>
                <a:spcPts val="25"/>
              </a:spcBef>
              <a:buSzPct val="95918"/>
              <a:buFont typeface="Arial Narrow"/>
              <a:buChar char="•"/>
              <a:tabLst>
                <a:tab pos="635000" algn="l"/>
              </a:tabLst>
            </a:pPr>
            <a:r>
              <a:rPr sz="2450" spc="10" dirty="0">
                <a:latin typeface="Calibri"/>
                <a:cs typeface="Calibri"/>
              </a:rPr>
              <a:t>376,835,043,318,661</a:t>
            </a:r>
            <a:endParaRPr sz="2450">
              <a:latin typeface="Calibri"/>
              <a:cs typeface="Calibri"/>
            </a:endParaRPr>
          </a:p>
          <a:p>
            <a:pPr marL="664845">
              <a:lnSpc>
                <a:spcPct val="100000"/>
              </a:lnSpc>
              <a:spcBef>
                <a:spcPts val="45"/>
              </a:spcBef>
            </a:pPr>
            <a:r>
              <a:rPr sz="2150" b="1" spc="5" dirty="0">
                <a:solidFill>
                  <a:srgbClr val="0000CC"/>
                </a:solidFill>
                <a:latin typeface="Calibri"/>
                <a:cs typeface="Calibri"/>
              </a:rPr>
              <a:t>15,497,539 </a:t>
            </a:r>
            <a:r>
              <a:rPr sz="2150" b="1" spc="-5" dirty="0">
                <a:solidFill>
                  <a:srgbClr val="0000CC"/>
                </a:solidFill>
                <a:latin typeface="Calibri"/>
                <a:cs typeface="Calibri"/>
              </a:rPr>
              <a:t>and</a:t>
            </a:r>
            <a:r>
              <a:rPr sz="2150" b="1" spc="95" dirty="0">
                <a:solidFill>
                  <a:srgbClr val="0000CC"/>
                </a:solidFill>
                <a:latin typeface="Calibri"/>
                <a:cs typeface="Calibri"/>
              </a:rPr>
              <a:t> </a:t>
            </a:r>
            <a:r>
              <a:rPr sz="2150" b="1" spc="5" dirty="0">
                <a:solidFill>
                  <a:srgbClr val="0000CC"/>
                </a:solidFill>
                <a:latin typeface="Calibri"/>
                <a:cs typeface="Calibri"/>
              </a:rPr>
              <a:t>24,315,799</a:t>
            </a:r>
            <a:endParaRPr sz="21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531095" y="6998716"/>
            <a:ext cx="414527" cy="4114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71144" y="7007859"/>
            <a:ext cx="390144" cy="3931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79780" y="765048"/>
            <a:ext cx="5813425" cy="52324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250" b="0" spc="5" dirty="0">
                <a:latin typeface="Calibri"/>
                <a:cs typeface="Calibri"/>
              </a:rPr>
              <a:t>OWF </a:t>
            </a:r>
            <a:r>
              <a:rPr sz="3250" b="0" spc="-5" dirty="0">
                <a:latin typeface="Calibri"/>
                <a:cs typeface="Calibri"/>
              </a:rPr>
              <a:t>Is </a:t>
            </a:r>
            <a:r>
              <a:rPr sz="3250" b="0" dirty="0">
                <a:latin typeface="Calibri"/>
                <a:cs typeface="Calibri"/>
              </a:rPr>
              <a:t>Important in</a:t>
            </a:r>
            <a:r>
              <a:rPr sz="3250" b="0" spc="15" dirty="0">
                <a:latin typeface="Calibri"/>
                <a:cs typeface="Calibri"/>
              </a:rPr>
              <a:t> </a:t>
            </a:r>
            <a:r>
              <a:rPr sz="3250" b="0" dirty="0">
                <a:latin typeface="Calibri"/>
                <a:cs typeface="Calibri"/>
              </a:rPr>
              <a:t>Cryptography</a:t>
            </a:r>
            <a:endParaRPr sz="325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28547" y="1545335"/>
            <a:ext cx="1057910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329565" indent="-317500">
              <a:lnSpc>
                <a:spcPct val="100000"/>
              </a:lnSpc>
              <a:spcBef>
                <a:spcPts val="120"/>
              </a:spcBef>
              <a:buSzPct val="95918"/>
              <a:buFont typeface="Arial Narrow"/>
              <a:buChar char="•"/>
              <a:tabLst>
                <a:tab pos="330200" algn="l"/>
              </a:tabLst>
            </a:pPr>
            <a:r>
              <a:rPr sz="2450" spc="5" dirty="0">
                <a:latin typeface="Calibri"/>
                <a:cs typeface="Calibri"/>
              </a:rPr>
              <a:t>O</a:t>
            </a:r>
            <a:r>
              <a:rPr sz="2450" spc="20" dirty="0">
                <a:latin typeface="Calibri"/>
                <a:cs typeface="Calibri"/>
              </a:rPr>
              <a:t>W</a:t>
            </a:r>
            <a:r>
              <a:rPr sz="2450" dirty="0">
                <a:latin typeface="Calibri"/>
                <a:cs typeface="Calibri"/>
              </a:rPr>
              <a:t>F</a:t>
            </a:r>
            <a:r>
              <a:rPr sz="2450" spc="5" dirty="0">
                <a:latin typeface="Calibri"/>
                <a:cs typeface="Calibri"/>
              </a:rPr>
              <a:t>:</a:t>
            </a:r>
            <a:endParaRPr sz="245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560058" y="2027427"/>
            <a:ext cx="5855391" cy="138683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828547" y="3307079"/>
            <a:ext cx="7509509" cy="129222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3249295">
              <a:lnSpc>
                <a:spcPct val="100000"/>
              </a:lnSpc>
              <a:spcBef>
                <a:spcPts val="120"/>
              </a:spcBef>
            </a:pPr>
            <a:r>
              <a:rPr sz="2450" spc="5" dirty="0">
                <a:solidFill>
                  <a:srgbClr val="FF0000"/>
                </a:solidFill>
                <a:latin typeface="Calibri"/>
                <a:cs typeface="Calibri"/>
              </a:rPr>
              <a:t>Unless </a:t>
            </a:r>
            <a:r>
              <a:rPr sz="2450" dirty="0">
                <a:solidFill>
                  <a:srgbClr val="FF0000"/>
                </a:solidFill>
                <a:latin typeface="Calibri"/>
                <a:cs typeface="Calibri"/>
              </a:rPr>
              <a:t>you </a:t>
            </a:r>
            <a:r>
              <a:rPr sz="2450" spc="-10" dirty="0">
                <a:solidFill>
                  <a:srgbClr val="FF0000"/>
                </a:solidFill>
                <a:latin typeface="Calibri"/>
                <a:cs typeface="Calibri"/>
              </a:rPr>
              <a:t>have </a:t>
            </a:r>
            <a:r>
              <a:rPr sz="2450" spc="10" dirty="0">
                <a:solidFill>
                  <a:srgbClr val="FF0000"/>
                </a:solidFill>
                <a:latin typeface="Calibri"/>
                <a:cs typeface="Calibri"/>
              </a:rPr>
              <a:t>the </a:t>
            </a:r>
            <a:r>
              <a:rPr sz="2450" spc="-5" dirty="0">
                <a:solidFill>
                  <a:srgbClr val="FF0000"/>
                </a:solidFill>
                <a:latin typeface="Calibri"/>
                <a:cs typeface="Calibri"/>
              </a:rPr>
              <a:t>private</a:t>
            </a:r>
            <a:r>
              <a:rPr sz="2450" spc="14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50" spc="-10" dirty="0">
                <a:solidFill>
                  <a:srgbClr val="FF0000"/>
                </a:solidFill>
                <a:latin typeface="Calibri"/>
                <a:cs typeface="Calibri"/>
              </a:rPr>
              <a:t>key!!</a:t>
            </a:r>
            <a:endParaRPr sz="24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3300">
              <a:latin typeface="Calibri"/>
              <a:cs typeface="Calibri"/>
            </a:endParaRPr>
          </a:p>
          <a:p>
            <a:pPr marL="329565" indent="-317500">
              <a:lnSpc>
                <a:spcPct val="100000"/>
              </a:lnSpc>
              <a:buSzPct val="95918"/>
              <a:buFont typeface="Arial Narrow"/>
              <a:buChar char="•"/>
              <a:tabLst>
                <a:tab pos="330200" algn="l"/>
              </a:tabLst>
            </a:pPr>
            <a:r>
              <a:rPr sz="2450" spc="10" dirty="0">
                <a:latin typeface="Calibri"/>
                <a:cs typeface="Calibri"/>
              </a:rPr>
              <a:t>Asymmetric </a:t>
            </a:r>
            <a:r>
              <a:rPr sz="2450" spc="5" dirty="0">
                <a:latin typeface="Calibri"/>
                <a:cs typeface="Calibri"/>
              </a:rPr>
              <a:t>ciphers are built on</a:t>
            </a:r>
            <a:r>
              <a:rPr sz="2450" spc="165" dirty="0">
                <a:latin typeface="Calibri"/>
                <a:cs typeface="Calibri"/>
              </a:rPr>
              <a:t> </a:t>
            </a:r>
            <a:r>
              <a:rPr sz="2450" spc="10" dirty="0">
                <a:latin typeface="Calibri"/>
                <a:cs typeface="Calibri"/>
              </a:rPr>
              <a:t>OWFs</a:t>
            </a:r>
            <a:endParaRPr sz="245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404359" y="5137200"/>
            <a:ext cx="1653777" cy="94501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380236" y="6196584"/>
            <a:ext cx="6817995" cy="78041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1200"/>
              </a:lnSpc>
              <a:spcBef>
                <a:spcPts val="85"/>
              </a:spcBef>
            </a:pPr>
            <a:r>
              <a:rPr sz="2450" spc="5" dirty="0">
                <a:solidFill>
                  <a:srgbClr val="0000CC"/>
                </a:solidFill>
                <a:latin typeface="Calibri"/>
                <a:cs typeface="Calibri"/>
              </a:rPr>
              <a:t>How </a:t>
            </a:r>
            <a:r>
              <a:rPr sz="2450" dirty="0">
                <a:solidFill>
                  <a:srgbClr val="0000CC"/>
                </a:solidFill>
                <a:latin typeface="Calibri"/>
                <a:cs typeface="Calibri"/>
              </a:rPr>
              <a:t>can </a:t>
            </a:r>
            <a:r>
              <a:rPr sz="2450" spc="5" dirty="0">
                <a:solidFill>
                  <a:srgbClr val="0000CC"/>
                </a:solidFill>
                <a:latin typeface="Calibri"/>
                <a:cs typeface="Calibri"/>
              </a:rPr>
              <a:t>two parties </a:t>
            </a:r>
            <a:r>
              <a:rPr sz="2450" spc="-10" dirty="0">
                <a:solidFill>
                  <a:srgbClr val="0000CC"/>
                </a:solidFill>
                <a:latin typeface="Calibri"/>
                <a:cs typeface="Calibri"/>
              </a:rPr>
              <a:t>exchange </a:t>
            </a:r>
            <a:r>
              <a:rPr sz="2450" spc="10" dirty="0">
                <a:solidFill>
                  <a:srgbClr val="0000CC"/>
                </a:solidFill>
                <a:latin typeface="Calibri"/>
                <a:cs typeface="Calibri"/>
              </a:rPr>
              <a:t>a </a:t>
            </a:r>
            <a:r>
              <a:rPr sz="2450" dirty="0">
                <a:solidFill>
                  <a:srgbClr val="0000CC"/>
                </a:solidFill>
                <a:latin typeface="Calibri"/>
                <a:cs typeface="Calibri"/>
              </a:rPr>
              <a:t>symmetric </a:t>
            </a:r>
            <a:r>
              <a:rPr sz="2450" spc="-25" dirty="0">
                <a:solidFill>
                  <a:srgbClr val="0000CC"/>
                </a:solidFill>
                <a:latin typeface="Calibri"/>
                <a:cs typeface="Calibri"/>
              </a:rPr>
              <a:t>key </a:t>
            </a:r>
            <a:r>
              <a:rPr sz="2450" spc="5" dirty="0">
                <a:solidFill>
                  <a:srgbClr val="0000CC"/>
                </a:solidFill>
                <a:latin typeface="Calibri"/>
                <a:cs typeface="Calibri"/>
              </a:rPr>
              <a:t>using  </a:t>
            </a:r>
            <a:r>
              <a:rPr sz="2450" dirty="0">
                <a:solidFill>
                  <a:srgbClr val="0000CC"/>
                </a:solidFill>
                <a:latin typeface="Calibri"/>
                <a:cs typeface="Calibri"/>
              </a:rPr>
              <a:t>asymmetric </a:t>
            </a:r>
            <a:r>
              <a:rPr sz="2450" spc="-25" dirty="0">
                <a:solidFill>
                  <a:srgbClr val="0000CC"/>
                </a:solidFill>
                <a:latin typeface="Calibri"/>
                <a:cs typeface="Calibri"/>
              </a:rPr>
              <a:t>key</a:t>
            </a:r>
            <a:r>
              <a:rPr sz="2450" spc="100" dirty="0">
                <a:solidFill>
                  <a:srgbClr val="0000CC"/>
                </a:solidFill>
                <a:latin typeface="Calibri"/>
                <a:cs typeface="Calibri"/>
              </a:rPr>
              <a:t> </a:t>
            </a:r>
            <a:r>
              <a:rPr sz="2450" spc="5" dirty="0">
                <a:solidFill>
                  <a:srgbClr val="0000CC"/>
                </a:solidFill>
                <a:latin typeface="Calibri"/>
                <a:cs typeface="Calibri"/>
              </a:rPr>
              <a:t>algorithm?</a:t>
            </a:r>
            <a:endParaRPr sz="2450">
              <a:latin typeface="Calibri"/>
              <a:cs typeface="Calibri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8391143" y="4919979"/>
            <a:ext cx="1521460" cy="993775"/>
            <a:chOff x="8391143" y="4919979"/>
            <a:chExt cx="1521460" cy="993775"/>
          </a:xfrm>
        </p:grpSpPr>
        <p:sp>
          <p:nvSpPr>
            <p:cNvPr id="11" name="object 11"/>
            <p:cNvSpPr/>
            <p:nvPr/>
          </p:nvSpPr>
          <p:spPr>
            <a:xfrm>
              <a:off x="9134855" y="5138050"/>
              <a:ext cx="777240" cy="775577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391143" y="4919979"/>
              <a:ext cx="749807" cy="39014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/>
          <p:nvPr/>
        </p:nvSpPr>
        <p:spPr>
          <a:xfrm>
            <a:off x="752855" y="5023757"/>
            <a:ext cx="707136" cy="84110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4" name="object 14"/>
          <p:cNvGrpSpPr/>
          <p:nvPr/>
        </p:nvGrpSpPr>
        <p:grpSpPr>
          <a:xfrm>
            <a:off x="1795272" y="5459476"/>
            <a:ext cx="2444750" cy="231775"/>
            <a:chOff x="1795272" y="5459476"/>
            <a:chExt cx="2444750" cy="231775"/>
          </a:xfrm>
        </p:grpSpPr>
        <p:sp>
          <p:nvSpPr>
            <p:cNvPr id="15" name="object 15"/>
            <p:cNvSpPr/>
            <p:nvPr/>
          </p:nvSpPr>
          <p:spPr>
            <a:xfrm>
              <a:off x="1804416" y="5480812"/>
              <a:ext cx="2423160" cy="189230"/>
            </a:xfrm>
            <a:custGeom>
              <a:avLst/>
              <a:gdLst/>
              <a:ahLst/>
              <a:cxnLst/>
              <a:rect l="l" t="t" r="r" b="b"/>
              <a:pathLst>
                <a:path w="2423160" h="189229">
                  <a:moveTo>
                    <a:pt x="2328672" y="0"/>
                  </a:moveTo>
                  <a:lnTo>
                    <a:pt x="2328672" y="48768"/>
                  </a:lnTo>
                  <a:lnTo>
                    <a:pt x="0" y="48768"/>
                  </a:lnTo>
                  <a:lnTo>
                    <a:pt x="0" y="140207"/>
                  </a:lnTo>
                  <a:lnTo>
                    <a:pt x="2328672" y="140207"/>
                  </a:lnTo>
                  <a:lnTo>
                    <a:pt x="2328672" y="188975"/>
                  </a:lnTo>
                  <a:lnTo>
                    <a:pt x="2423160" y="94487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795272" y="5459476"/>
              <a:ext cx="2444750" cy="231775"/>
            </a:xfrm>
            <a:custGeom>
              <a:avLst/>
              <a:gdLst/>
              <a:ahLst/>
              <a:cxnLst/>
              <a:rect l="l" t="t" r="r" b="b"/>
              <a:pathLst>
                <a:path w="2444750" h="231775">
                  <a:moveTo>
                    <a:pt x="2328672" y="161544"/>
                  </a:moveTo>
                  <a:lnTo>
                    <a:pt x="2328672" y="231648"/>
                  </a:lnTo>
                  <a:lnTo>
                    <a:pt x="2350008" y="210312"/>
                  </a:lnTo>
                  <a:lnTo>
                    <a:pt x="2346960" y="210312"/>
                  </a:lnTo>
                  <a:lnTo>
                    <a:pt x="2331719" y="201168"/>
                  </a:lnTo>
                  <a:lnTo>
                    <a:pt x="2346960" y="186419"/>
                  </a:lnTo>
                  <a:lnTo>
                    <a:pt x="2346960" y="173736"/>
                  </a:lnTo>
                  <a:lnTo>
                    <a:pt x="2337816" y="173736"/>
                  </a:lnTo>
                  <a:lnTo>
                    <a:pt x="2328672" y="161544"/>
                  </a:lnTo>
                  <a:close/>
                </a:path>
                <a:path w="2444750" h="231775">
                  <a:moveTo>
                    <a:pt x="2346960" y="186419"/>
                  </a:moveTo>
                  <a:lnTo>
                    <a:pt x="2331719" y="201168"/>
                  </a:lnTo>
                  <a:lnTo>
                    <a:pt x="2346960" y="210312"/>
                  </a:lnTo>
                  <a:lnTo>
                    <a:pt x="2346960" y="186419"/>
                  </a:lnTo>
                  <a:close/>
                </a:path>
                <a:path w="2444750" h="231775">
                  <a:moveTo>
                    <a:pt x="2419908" y="115824"/>
                  </a:moveTo>
                  <a:lnTo>
                    <a:pt x="2346960" y="186419"/>
                  </a:lnTo>
                  <a:lnTo>
                    <a:pt x="2346960" y="210312"/>
                  </a:lnTo>
                  <a:lnTo>
                    <a:pt x="2350008" y="210312"/>
                  </a:lnTo>
                  <a:lnTo>
                    <a:pt x="2438400" y="121919"/>
                  </a:lnTo>
                  <a:lnTo>
                    <a:pt x="2426207" y="121919"/>
                  </a:lnTo>
                  <a:lnTo>
                    <a:pt x="2419908" y="115824"/>
                  </a:lnTo>
                  <a:close/>
                </a:path>
                <a:path w="2444750" h="231775">
                  <a:moveTo>
                    <a:pt x="2328672" y="57912"/>
                  </a:moveTo>
                  <a:lnTo>
                    <a:pt x="0" y="57912"/>
                  </a:lnTo>
                  <a:lnTo>
                    <a:pt x="0" y="173736"/>
                  </a:lnTo>
                  <a:lnTo>
                    <a:pt x="2328672" y="173736"/>
                  </a:lnTo>
                  <a:lnTo>
                    <a:pt x="2328672" y="161544"/>
                  </a:lnTo>
                  <a:lnTo>
                    <a:pt x="21335" y="161544"/>
                  </a:lnTo>
                  <a:lnTo>
                    <a:pt x="9143" y="152400"/>
                  </a:lnTo>
                  <a:lnTo>
                    <a:pt x="21335" y="152400"/>
                  </a:lnTo>
                  <a:lnTo>
                    <a:pt x="21335" y="79248"/>
                  </a:lnTo>
                  <a:lnTo>
                    <a:pt x="9143" y="79248"/>
                  </a:lnTo>
                  <a:lnTo>
                    <a:pt x="21335" y="70104"/>
                  </a:lnTo>
                  <a:lnTo>
                    <a:pt x="2328672" y="70104"/>
                  </a:lnTo>
                  <a:lnTo>
                    <a:pt x="2328672" y="57912"/>
                  </a:lnTo>
                  <a:close/>
                </a:path>
                <a:path w="2444750" h="231775">
                  <a:moveTo>
                    <a:pt x="2346960" y="152400"/>
                  </a:moveTo>
                  <a:lnTo>
                    <a:pt x="21335" y="152400"/>
                  </a:lnTo>
                  <a:lnTo>
                    <a:pt x="21335" y="161544"/>
                  </a:lnTo>
                  <a:lnTo>
                    <a:pt x="2328672" y="161544"/>
                  </a:lnTo>
                  <a:lnTo>
                    <a:pt x="2337816" y="173736"/>
                  </a:lnTo>
                  <a:lnTo>
                    <a:pt x="2346960" y="173736"/>
                  </a:lnTo>
                  <a:lnTo>
                    <a:pt x="2346960" y="152400"/>
                  </a:lnTo>
                  <a:close/>
                </a:path>
                <a:path w="2444750" h="231775">
                  <a:moveTo>
                    <a:pt x="21335" y="152400"/>
                  </a:moveTo>
                  <a:lnTo>
                    <a:pt x="9143" y="152400"/>
                  </a:lnTo>
                  <a:lnTo>
                    <a:pt x="21335" y="161544"/>
                  </a:lnTo>
                  <a:lnTo>
                    <a:pt x="21335" y="152400"/>
                  </a:lnTo>
                  <a:close/>
                </a:path>
                <a:path w="2444750" h="231775">
                  <a:moveTo>
                    <a:pt x="2426207" y="109728"/>
                  </a:moveTo>
                  <a:lnTo>
                    <a:pt x="2419908" y="115824"/>
                  </a:lnTo>
                  <a:lnTo>
                    <a:pt x="2426207" y="121919"/>
                  </a:lnTo>
                  <a:lnTo>
                    <a:pt x="2426207" y="109728"/>
                  </a:lnTo>
                  <a:close/>
                </a:path>
                <a:path w="2444750" h="231775">
                  <a:moveTo>
                    <a:pt x="2438400" y="109728"/>
                  </a:moveTo>
                  <a:lnTo>
                    <a:pt x="2426207" y="109728"/>
                  </a:lnTo>
                  <a:lnTo>
                    <a:pt x="2426207" y="121919"/>
                  </a:lnTo>
                  <a:lnTo>
                    <a:pt x="2438400" y="121919"/>
                  </a:lnTo>
                  <a:lnTo>
                    <a:pt x="2444495" y="115824"/>
                  </a:lnTo>
                  <a:lnTo>
                    <a:pt x="2438400" y="109728"/>
                  </a:lnTo>
                  <a:close/>
                </a:path>
                <a:path w="2444750" h="231775">
                  <a:moveTo>
                    <a:pt x="2350008" y="21336"/>
                  </a:moveTo>
                  <a:lnTo>
                    <a:pt x="2346960" y="21336"/>
                  </a:lnTo>
                  <a:lnTo>
                    <a:pt x="2346960" y="45228"/>
                  </a:lnTo>
                  <a:lnTo>
                    <a:pt x="2419908" y="115824"/>
                  </a:lnTo>
                  <a:lnTo>
                    <a:pt x="2426207" y="109728"/>
                  </a:lnTo>
                  <a:lnTo>
                    <a:pt x="2438400" y="109728"/>
                  </a:lnTo>
                  <a:lnTo>
                    <a:pt x="2350008" y="21336"/>
                  </a:lnTo>
                  <a:close/>
                </a:path>
                <a:path w="2444750" h="231775">
                  <a:moveTo>
                    <a:pt x="21335" y="70104"/>
                  </a:moveTo>
                  <a:lnTo>
                    <a:pt x="9143" y="79248"/>
                  </a:lnTo>
                  <a:lnTo>
                    <a:pt x="21335" y="79248"/>
                  </a:lnTo>
                  <a:lnTo>
                    <a:pt x="21335" y="70104"/>
                  </a:lnTo>
                  <a:close/>
                </a:path>
                <a:path w="2444750" h="231775">
                  <a:moveTo>
                    <a:pt x="2346960" y="57912"/>
                  </a:moveTo>
                  <a:lnTo>
                    <a:pt x="2337816" y="57912"/>
                  </a:lnTo>
                  <a:lnTo>
                    <a:pt x="2328672" y="70104"/>
                  </a:lnTo>
                  <a:lnTo>
                    <a:pt x="21335" y="70104"/>
                  </a:lnTo>
                  <a:lnTo>
                    <a:pt x="21335" y="79248"/>
                  </a:lnTo>
                  <a:lnTo>
                    <a:pt x="2346960" y="79248"/>
                  </a:lnTo>
                  <a:lnTo>
                    <a:pt x="2346960" y="57912"/>
                  </a:lnTo>
                  <a:close/>
                </a:path>
                <a:path w="2444750" h="231775">
                  <a:moveTo>
                    <a:pt x="2328672" y="0"/>
                  </a:moveTo>
                  <a:lnTo>
                    <a:pt x="2328672" y="70104"/>
                  </a:lnTo>
                  <a:lnTo>
                    <a:pt x="2337816" y="57912"/>
                  </a:lnTo>
                  <a:lnTo>
                    <a:pt x="2346960" y="57912"/>
                  </a:lnTo>
                  <a:lnTo>
                    <a:pt x="2346960" y="45228"/>
                  </a:lnTo>
                  <a:lnTo>
                    <a:pt x="2331719" y="30480"/>
                  </a:lnTo>
                  <a:lnTo>
                    <a:pt x="2346960" y="21336"/>
                  </a:lnTo>
                  <a:lnTo>
                    <a:pt x="2350008" y="21336"/>
                  </a:lnTo>
                  <a:lnTo>
                    <a:pt x="2328672" y="0"/>
                  </a:lnTo>
                  <a:close/>
                </a:path>
                <a:path w="2444750" h="231775">
                  <a:moveTo>
                    <a:pt x="2346960" y="21336"/>
                  </a:moveTo>
                  <a:lnTo>
                    <a:pt x="2331719" y="30480"/>
                  </a:lnTo>
                  <a:lnTo>
                    <a:pt x="2346960" y="45228"/>
                  </a:lnTo>
                  <a:lnTo>
                    <a:pt x="2346960" y="2133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2419604" y="5084064"/>
            <a:ext cx="975994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dirty="0">
                <a:solidFill>
                  <a:srgbClr val="0000CC"/>
                </a:solidFill>
                <a:latin typeface="Calibri"/>
                <a:cs typeface="Calibri"/>
              </a:rPr>
              <a:t>deposit</a:t>
            </a:r>
            <a:endParaRPr sz="2450">
              <a:latin typeface="Calibri"/>
              <a:cs typeface="Calibri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6394703" y="5413755"/>
            <a:ext cx="2444750" cy="234950"/>
            <a:chOff x="6394703" y="5413755"/>
            <a:chExt cx="2444750" cy="234950"/>
          </a:xfrm>
        </p:grpSpPr>
        <p:sp>
          <p:nvSpPr>
            <p:cNvPr id="19" name="object 19"/>
            <p:cNvSpPr/>
            <p:nvPr/>
          </p:nvSpPr>
          <p:spPr>
            <a:xfrm>
              <a:off x="6406895" y="5438139"/>
              <a:ext cx="2423160" cy="186055"/>
            </a:xfrm>
            <a:custGeom>
              <a:avLst/>
              <a:gdLst/>
              <a:ahLst/>
              <a:cxnLst/>
              <a:rect l="l" t="t" r="r" b="b"/>
              <a:pathLst>
                <a:path w="2423159" h="186054">
                  <a:moveTo>
                    <a:pt x="94487" y="0"/>
                  </a:moveTo>
                  <a:lnTo>
                    <a:pt x="0" y="94487"/>
                  </a:lnTo>
                  <a:lnTo>
                    <a:pt x="94487" y="185928"/>
                  </a:lnTo>
                  <a:lnTo>
                    <a:pt x="94487" y="140208"/>
                  </a:lnTo>
                  <a:lnTo>
                    <a:pt x="2423159" y="140208"/>
                  </a:lnTo>
                  <a:lnTo>
                    <a:pt x="2423159" y="45720"/>
                  </a:lnTo>
                  <a:lnTo>
                    <a:pt x="94487" y="45720"/>
                  </a:lnTo>
                  <a:lnTo>
                    <a:pt x="94487" y="0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6394703" y="5413755"/>
              <a:ext cx="2444750" cy="234950"/>
            </a:xfrm>
            <a:custGeom>
              <a:avLst/>
              <a:gdLst/>
              <a:ahLst/>
              <a:cxnLst/>
              <a:rect l="l" t="t" r="r" b="b"/>
              <a:pathLst>
                <a:path w="2444750" h="234950">
                  <a:moveTo>
                    <a:pt x="115824" y="0"/>
                  </a:moveTo>
                  <a:lnTo>
                    <a:pt x="0" y="118872"/>
                  </a:lnTo>
                  <a:lnTo>
                    <a:pt x="115824" y="234696"/>
                  </a:lnTo>
                  <a:lnTo>
                    <a:pt x="115824" y="210312"/>
                  </a:lnTo>
                  <a:lnTo>
                    <a:pt x="97536" y="210312"/>
                  </a:lnTo>
                  <a:lnTo>
                    <a:pt x="97536" y="188468"/>
                  </a:lnTo>
                  <a:lnTo>
                    <a:pt x="36084" y="124968"/>
                  </a:lnTo>
                  <a:lnTo>
                    <a:pt x="21336" y="124968"/>
                  </a:lnTo>
                  <a:lnTo>
                    <a:pt x="21336" y="109728"/>
                  </a:lnTo>
                  <a:lnTo>
                    <a:pt x="36084" y="109728"/>
                  </a:lnTo>
                  <a:lnTo>
                    <a:pt x="97536" y="46228"/>
                  </a:lnTo>
                  <a:lnTo>
                    <a:pt x="97536" y="24384"/>
                  </a:lnTo>
                  <a:lnTo>
                    <a:pt x="115824" y="24384"/>
                  </a:lnTo>
                  <a:lnTo>
                    <a:pt x="115824" y="0"/>
                  </a:lnTo>
                  <a:close/>
                </a:path>
                <a:path w="2444750" h="234950">
                  <a:moveTo>
                    <a:pt x="97536" y="188468"/>
                  </a:moveTo>
                  <a:lnTo>
                    <a:pt x="97536" y="210312"/>
                  </a:lnTo>
                  <a:lnTo>
                    <a:pt x="112775" y="204216"/>
                  </a:lnTo>
                  <a:lnTo>
                    <a:pt x="97536" y="188468"/>
                  </a:lnTo>
                  <a:close/>
                </a:path>
                <a:path w="2444750" h="234950">
                  <a:moveTo>
                    <a:pt x="2423160" y="155448"/>
                  </a:moveTo>
                  <a:lnTo>
                    <a:pt x="97536" y="155448"/>
                  </a:lnTo>
                  <a:lnTo>
                    <a:pt x="97536" y="188468"/>
                  </a:lnTo>
                  <a:lnTo>
                    <a:pt x="112775" y="204216"/>
                  </a:lnTo>
                  <a:lnTo>
                    <a:pt x="97536" y="210312"/>
                  </a:lnTo>
                  <a:lnTo>
                    <a:pt x="115824" y="210312"/>
                  </a:lnTo>
                  <a:lnTo>
                    <a:pt x="115824" y="173736"/>
                  </a:lnTo>
                  <a:lnTo>
                    <a:pt x="106680" y="173736"/>
                  </a:lnTo>
                  <a:lnTo>
                    <a:pt x="115824" y="164592"/>
                  </a:lnTo>
                  <a:lnTo>
                    <a:pt x="2423160" y="164592"/>
                  </a:lnTo>
                  <a:lnTo>
                    <a:pt x="2423160" y="155448"/>
                  </a:lnTo>
                  <a:close/>
                </a:path>
                <a:path w="2444750" h="234950">
                  <a:moveTo>
                    <a:pt x="115824" y="164592"/>
                  </a:moveTo>
                  <a:lnTo>
                    <a:pt x="106680" y="173736"/>
                  </a:lnTo>
                  <a:lnTo>
                    <a:pt x="115824" y="173736"/>
                  </a:lnTo>
                  <a:lnTo>
                    <a:pt x="115824" y="164592"/>
                  </a:lnTo>
                  <a:close/>
                </a:path>
                <a:path w="2444750" h="234950">
                  <a:moveTo>
                    <a:pt x="2444496" y="155448"/>
                  </a:moveTo>
                  <a:lnTo>
                    <a:pt x="2435352" y="155448"/>
                  </a:lnTo>
                  <a:lnTo>
                    <a:pt x="2423160" y="164592"/>
                  </a:lnTo>
                  <a:lnTo>
                    <a:pt x="115824" y="164592"/>
                  </a:lnTo>
                  <a:lnTo>
                    <a:pt x="115824" y="173736"/>
                  </a:lnTo>
                  <a:lnTo>
                    <a:pt x="2444496" y="173736"/>
                  </a:lnTo>
                  <a:lnTo>
                    <a:pt x="2444496" y="155448"/>
                  </a:lnTo>
                  <a:close/>
                </a:path>
                <a:path w="2444750" h="234950">
                  <a:moveTo>
                    <a:pt x="2423160" y="70104"/>
                  </a:moveTo>
                  <a:lnTo>
                    <a:pt x="2423160" y="164592"/>
                  </a:lnTo>
                  <a:lnTo>
                    <a:pt x="2435352" y="155448"/>
                  </a:lnTo>
                  <a:lnTo>
                    <a:pt x="2444496" y="155448"/>
                  </a:lnTo>
                  <a:lnTo>
                    <a:pt x="2444496" y="79248"/>
                  </a:lnTo>
                  <a:lnTo>
                    <a:pt x="2435352" y="79248"/>
                  </a:lnTo>
                  <a:lnTo>
                    <a:pt x="2423160" y="70104"/>
                  </a:lnTo>
                  <a:close/>
                </a:path>
                <a:path w="2444750" h="234950">
                  <a:moveTo>
                    <a:pt x="21336" y="109728"/>
                  </a:moveTo>
                  <a:lnTo>
                    <a:pt x="21336" y="124968"/>
                  </a:lnTo>
                  <a:lnTo>
                    <a:pt x="28710" y="117348"/>
                  </a:lnTo>
                  <a:lnTo>
                    <a:pt x="21336" y="109728"/>
                  </a:lnTo>
                  <a:close/>
                </a:path>
                <a:path w="2444750" h="234950">
                  <a:moveTo>
                    <a:pt x="28710" y="117348"/>
                  </a:moveTo>
                  <a:lnTo>
                    <a:pt x="21336" y="124968"/>
                  </a:lnTo>
                  <a:lnTo>
                    <a:pt x="36084" y="124968"/>
                  </a:lnTo>
                  <a:lnTo>
                    <a:pt x="28710" y="117348"/>
                  </a:lnTo>
                  <a:close/>
                </a:path>
                <a:path w="2444750" h="234950">
                  <a:moveTo>
                    <a:pt x="36084" y="109728"/>
                  </a:moveTo>
                  <a:lnTo>
                    <a:pt x="21336" y="109728"/>
                  </a:lnTo>
                  <a:lnTo>
                    <a:pt x="28710" y="117348"/>
                  </a:lnTo>
                  <a:lnTo>
                    <a:pt x="36084" y="109728"/>
                  </a:lnTo>
                  <a:close/>
                </a:path>
                <a:path w="2444750" h="234950">
                  <a:moveTo>
                    <a:pt x="115824" y="24384"/>
                  </a:moveTo>
                  <a:lnTo>
                    <a:pt x="97536" y="24384"/>
                  </a:lnTo>
                  <a:lnTo>
                    <a:pt x="112775" y="30480"/>
                  </a:lnTo>
                  <a:lnTo>
                    <a:pt x="97536" y="46228"/>
                  </a:lnTo>
                  <a:lnTo>
                    <a:pt x="97536" y="79248"/>
                  </a:lnTo>
                  <a:lnTo>
                    <a:pt x="2423160" y="79248"/>
                  </a:lnTo>
                  <a:lnTo>
                    <a:pt x="2423160" y="70104"/>
                  </a:lnTo>
                  <a:lnTo>
                    <a:pt x="115824" y="70104"/>
                  </a:lnTo>
                  <a:lnTo>
                    <a:pt x="106680" y="60960"/>
                  </a:lnTo>
                  <a:lnTo>
                    <a:pt x="115824" y="60960"/>
                  </a:lnTo>
                  <a:lnTo>
                    <a:pt x="115824" y="24384"/>
                  </a:lnTo>
                  <a:close/>
                </a:path>
                <a:path w="2444750" h="234950">
                  <a:moveTo>
                    <a:pt x="2444496" y="60960"/>
                  </a:moveTo>
                  <a:lnTo>
                    <a:pt x="115824" y="60960"/>
                  </a:lnTo>
                  <a:lnTo>
                    <a:pt x="115824" y="70104"/>
                  </a:lnTo>
                  <a:lnTo>
                    <a:pt x="2423160" y="70104"/>
                  </a:lnTo>
                  <a:lnTo>
                    <a:pt x="2435352" y="79248"/>
                  </a:lnTo>
                  <a:lnTo>
                    <a:pt x="2444496" y="79248"/>
                  </a:lnTo>
                  <a:lnTo>
                    <a:pt x="2444496" y="60960"/>
                  </a:lnTo>
                  <a:close/>
                </a:path>
                <a:path w="2444750" h="234950">
                  <a:moveTo>
                    <a:pt x="115824" y="60960"/>
                  </a:moveTo>
                  <a:lnTo>
                    <a:pt x="106680" y="60960"/>
                  </a:lnTo>
                  <a:lnTo>
                    <a:pt x="115824" y="70104"/>
                  </a:lnTo>
                  <a:lnTo>
                    <a:pt x="115824" y="60960"/>
                  </a:lnTo>
                  <a:close/>
                </a:path>
                <a:path w="2444750" h="234950">
                  <a:moveTo>
                    <a:pt x="97536" y="24384"/>
                  </a:moveTo>
                  <a:lnTo>
                    <a:pt x="97536" y="46228"/>
                  </a:lnTo>
                  <a:lnTo>
                    <a:pt x="112775" y="30480"/>
                  </a:lnTo>
                  <a:lnTo>
                    <a:pt x="97536" y="2438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6869683" y="4989576"/>
            <a:ext cx="869950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spc="5" dirty="0">
                <a:solidFill>
                  <a:srgbClr val="0000CC"/>
                </a:solidFill>
                <a:latin typeface="Calibri"/>
                <a:cs typeface="Calibri"/>
              </a:rPr>
              <a:t>unlock</a:t>
            </a:r>
            <a:endParaRPr sz="245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614164" y="7127730"/>
            <a:ext cx="1468755" cy="2235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39"/>
              </a:lnSpc>
            </a:pPr>
            <a:r>
              <a:rPr sz="1400" spc="-20" dirty="0">
                <a:latin typeface="Arial"/>
                <a:cs typeface="Arial"/>
                <a:hlinkClick r:id="rId9"/>
              </a:rPr>
              <a:t>www.variability.org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531095" y="6998716"/>
            <a:ext cx="414527" cy="4114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71144" y="7007859"/>
            <a:ext cx="390144" cy="3931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76731" y="762000"/>
            <a:ext cx="8588375" cy="52324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250" b="0" dirty="0">
                <a:latin typeface="Calibri"/>
                <a:cs typeface="Calibri"/>
              </a:rPr>
              <a:t>Example </a:t>
            </a:r>
            <a:r>
              <a:rPr sz="3250" b="0" spc="5" dirty="0">
                <a:latin typeface="Calibri"/>
                <a:cs typeface="Calibri"/>
              </a:rPr>
              <a:t>1: Key </a:t>
            </a:r>
            <a:r>
              <a:rPr sz="3250" b="0" dirty="0">
                <a:latin typeface="Calibri"/>
                <a:cs typeface="Calibri"/>
              </a:rPr>
              <a:t>exchange Using </a:t>
            </a:r>
            <a:r>
              <a:rPr sz="3250" b="0" spc="5" dirty="0">
                <a:latin typeface="Calibri"/>
                <a:cs typeface="Calibri"/>
              </a:rPr>
              <a:t>Asymmetric</a:t>
            </a:r>
            <a:r>
              <a:rPr sz="3250" b="0" spc="-55" dirty="0">
                <a:latin typeface="Calibri"/>
                <a:cs typeface="Calibri"/>
              </a:rPr>
              <a:t> </a:t>
            </a:r>
            <a:r>
              <a:rPr sz="3250" b="0" dirty="0">
                <a:latin typeface="Calibri"/>
                <a:cs typeface="Calibri"/>
              </a:rPr>
              <a:t>Cipher</a:t>
            </a:r>
            <a:endParaRPr sz="325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38631" y="1804415"/>
            <a:ext cx="8115934" cy="305752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367665" indent="-317500">
              <a:lnSpc>
                <a:spcPct val="100000"/>
              </a:lnSpc>
              <a:spcBef>
                <a:spcPts val="120"/>
              </a:spcBef>
              <a:buSzPct val="95918"/>
              <a:buFont typeface="Arial Narrow"/>
              <a:buChar char="•"/>
              <a:tabLst>
                <a:tab pos="368300" algn="l"/>
              </a:tabLst>
            </a:pPr>
            <a:r>
              <a:rPr sz="2450" spc="10" dirty="0">
                <a:latin typeface="Calibri"/>
                <a:cs typeface="Calibri"/>
              </a:rPr>
              <a:t>Alice </a:t>
            </a:r>
            <a:r>
              <a:rPr sz="2450" spc="5" dirty="0">
                <a:latin typeface="Calibri"/>
                <a:cs typeface="Calibri"/>
              </a:rPr>
              <a:t>knows </a:t>
            </a:r>
            <a:r>
              <a:rPr sz="2450" spc="10" dirty="0">
                <a:latin typeface="Calibri"/>
                <a:cs typeface="Calibri"/>
              </a:rPr>
              <a:t>the </a:t>
            </a:r>
            <a:r>
              <a:rPr sz="2450" spc="5" dirty="0">
                <a:latin typeface="Calibri"/>
                <a:cs typeface="Calibri"/>
              </a:rPr>
              <a:t>Public key </a:t>
            </a:r>
            <a:r>
              <a:rPr sz="2450" dirty="0">
                <a:solidFill>
                  <a:srgbClr val="0000CC"/>
                </a:solidFill>
                <a:latin typeface="Calibri"/>
                <a:cs typeface="Calibri"/>
              </a:rPr>
              <a:t>(she </a:t>
            </a:r>
            <a:r>
              <a:rPr sz="2450" spc="10" dirty="0">
                <a:solidFill>
                  <a:srgbClr val="0000CC"/>
                </a:solidFill>
                <a:latin typeface="Calibri"/>
                <a:cs typeface="Calibri"/>
              </a:rPr>
              <a:t>can compute </a:t>
            </a:r>
            <a:r>
              <a:rPr sz="2450" dirty="0">
                <a:solidFill>
                  <a:srgbClr val="0000CC"/>
                </a:solidFill>
                <a:latin typeface="High Tower Text"/>
                <a:cs typeface="High Tower Text"/>
              </a:rPr>
              <a:t>f</a:t>
            </a:r>
            <a:r>
              <a:rPr sz="2450" dirty="0">
                <a:solidFill>
                  <a:srgbClr val="0000CC"/>
                </a:solidFill>
                <a:latin typeface="Calibri"/>
                <a:cs typeface="Calibri"/>
              </a:rPr>
              <a:t>(x)</a:t>
            </a:r>
            <a:r>
              <a:rPr sz="2450" spc="229" dirty="0">
                <a:solidFill>
                  <a:srgbClr val="0000CC"/>
                </a:solidFill>
                <a:latin typeface="Calibri"/>
                <a:cs typeface="Calibri"/>
              </a:rPr>
              <a:t> </a:t>
            </a:r>
            <a:r>
              <a:rPr sz="2450" spc="5" dirty="0">
                <a:solidFill>
                  <a:srgbClr val="0000CC"/>
                </a:solidFill>
                <a:latin typeface="Calibri"/>
                <a:cs typeface="Calibri"/>
              </a:rPr>
              <a:t>easily)</a:t>
            </a:r>
            <a:endParaRPr sz="2450">
              <a:latin typeface="Calibri"/>
              <a:cs typeface="Calibri"/>
            </a:endParaRPr>
          </a:p>
          <a:p>
            <a:pPr marL="367665" indent="-317500">
              <a:lnSpc>
                <a:spcPct val="100000"/>
              </a:lnSpc>
              <a:spcBef>
                <a:spcPts val="35"/>
              </a:spcBef>
              <a:buSzPct val="95918"/>
              <a:buFont typeface="Arial Narrow"/>
              <a:buChar char="•"/>
              <a:tabLst>
                <a:tab pos="368300" algn="l"/>
              </a:tabLst>
            </a:pPr>
            <a:r>
              <a:rPr sz="2450" spc="10" dirty="0">
                <a:latin typeface="Calibri"/>
                <a:cs typeface="Calibri"/>
              </a:rPr>
              <a:t>Bob </a:t>
            </a:r>
            <a:r>
              <a:rPr sz="2450" spc="5" dirty="0">
                <a:latin typeface="Calibri"/>
                <a:cs typeface="Calibri"/>
              </a:rPr>
              <a:t>knows </a:t>
            </a:r>
            <a:r>
              <a:rPr sz="2450" spc="10" dirty="0">
                <a:latin typeface="Calibri"/>
                <a:cs typeface="Calibri"/>
              </a:rPr>
              <a:t>the Private </a:t>
            </a:r>
            <a:r>
              <a:rPr sz="2450" spc="5" dirty="0">
                <a:latin typeface="Calibri"/>
                <a:cs typeface="Calibri"/>
              </a:rPr>
              <a:t>key </a:t>
            </a:r>
            <a:r>
              <a:rPr sz="2450" dirty="0">
                <a:solidFill>
                  <a:srgbClr val="0000CC"/>
                </a:solidFill>
                <a:latin typeface="Calibri"/>
                <a:cs typeface="Calibri"/>
              </a:rPr>
              <a:t>(he </a:t>
            </a:r>
            <a:r>
              <a:rPr sz="2450" spc="10" dirty="0">
                <a:solidFill>
                  <a:srgbClr val="0000CC"/>
                </a:solidFill>
                <a:latin typeface="Calibri"/>
                <a:cs typeface="Calibri"/>
              </a:rPr>
              <a:t>can compute </a:t>
            </a:r>
            <a:r>
              <a:rPr sz="2450" dirty="0">
                <a:solidFill>
                  <a:srgbClr val="0000CC"/>
                </a:solidFill>
                <a:latin typeface="High Tower Text"/>
                <a:cs typeface="High Tower Text"/>
              </a:rPr>
              <a:t>f</a:t>
            </a:r>
            <a:r>
              <a:rPr sz="2475" baseline="25252" dirty="0">
                <a:solidFill>
                  <a:srgbClr val="0000CC"/>
                </a:solidFill>
                <a:latin typeface="Calibri"/>
                <a:cs typeface="Calibri"/>
              </a:rPr>
              <a:t>-1</a:t>
            </a:r>
            <a:r>
              <a:rPr sz="2450" dirty="0">
                <a:solidFill>
                  <a:srgbClr val="0000CC"/>
                </a:solidFill>
                <a:latin typeface="Calibri"/>
                <a:cs typeface="Calibri"/>
              </a:rPr>
              <a:t>(y)</a:t>
            </a:r>
            <a:r>
              <a:rPr sz="2450" spc="254" dirty="0">
                <a:solidFill>
                  <a:srgbClr val="0000CC"/>
                </a:solidFill>
                <a:latin typeface="Calibri"/>
                <a:cs typeface="Calibri"/>
              </a:rPr>
              <a:t> </a:t>
            </a:r>
            <a:r>
              <a:rPr sz="2450" spc="5" dirty="0">
                <a:solidFill>
                  <a:srgbClr val="0000CC"/>
                </a:solidFill>
                <a:latin typeface="Calibri"/>
                <a:cs typeface="Calibri"/>
              </a:rPr>
              <a:t>easily)</a:t>
            </a:r>
            <a:endParaRPr sz="24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Font typeface="Arial Narrow"/>
              <a:buChar char="•"/>
            </a:pPr>
            <a:endParaRPr sz="2500">
              <a:latin typeface="Calibri"/>
              <a:cs typeface="Calibri"/>
            </a:endParaRPr>
          </a:p>
          <a:p>
            <a:pPr marL="367665" indent="-317500">
              <a:lnSpc>
                <a:spcPct val="100000"/>
              </a:lnSpc>
              <a:buSzPct val="95918"/>
              <a:buFont typeface="Arial Narrow"/>
              <a:buChar char="•"/>
              <a:tabLst>
                <a:tab pos="368300" algn="l"/>
              </a:tabLst>
            </a:pPr>
            <a:r>
              <a:rPr sz="2450" spc="5" dirty="0">
                <a:latin typeface="Calibri"/>
                <a:cs typeface="Calibri"/>
              </a:rPr>
              <a:t>They </a:t>
            </a:r>
            <a:r>
              <a:rPr sz="2450" spc="10" dirty="0">
                <a:latin typeface="Calibri"/>
                <a:cs typeface="Calibri"/>
              </a:rPr>
              <a:t>can </a:t>
            </a:r>
            <a:r>
              <a:rPr sz="2450" spc="5" dirty="0">
                <a:latin typeface="Calibri"/>
                <a:cs typeface="Calibri"/>
              </a:rPr>
              <a:t>exchange </a:t>
            </a:r>
            <a:r>
              <a:rPr sz="2450" spc="10" dirty="0">
                <a:latin typeface="Calibri"/>
                <a:cs typeface="Calibri"/>
              </a:rPr>
              <a:t>a </a:t>
            </a:r>
            <a:r>
              <a:rPr sz="2450" spc="5" dirty="0">
                <a:latin typeface="Calibri"/>
                <a:cs typeface="Calibri"/>
              </a:rPr>
              <a:t>private key </a:t>
            </a:r>
            <a:r>
              <a:rPr sz="2450" dirty="0">
                <a:latin typeface="Calibri"/>
                <a:cs typeface="Calibri"/>
              </a:rPr>
              <a:t>for </a:t>
            </a:r>
            <a:r>
              <a:rPr sz="2450" spc="10" dirty="0">
                <a:latin typeface="Calibri"/>
                <a:cs typeface="Calibri"/>
              </a:rPr>
              <a:t>a symmetric </a:t>
            </a:r>
            <a:r>
              <a:rPr sz="2450" spc="5" dirty="0">
                <a:latin typeface="Calibri"/>
                <a:cs typeface="Calibri"/>
              </a:rPr>
              <a:t>cipher</a:t>
            </a:r>
            <a:r>
              <a:rPr sz="2450" spc="330" dirty="0">
                <a:latin typeface="Calibri"/>
                <a:cs typeface="Calibri"/>
              </a:rPr>
              <a:t> </a:t>
            </a:r>
            <a:r>
              <a:rPr sz="2450" spc="5" dirty="0">
                <a:latin typeface="Calibri"/>
                <a:cs typeface="Calibri"/>
              </a:rPr>
              <a:t>by:</a:t>
            </a:r>
            <a:endParaRPr sz="2450">
              <a:latin typeface="Calibri"/>
              <a:cs typeface="Calibri"/>
            </a:endParaRPr>
          </a:p>
          <a:p>
            <a:pPr marL="754380" lvl="1" indent="-399415">
              <a:lnSpc>
                <a:spcPct val="100000"/>
              </a:lnSpc>
              <a:spcBef>
                <a:spcPts val="35"/>
              </a:spcBef>
              <a:buAutoNum type="arabicPeriod"/>
              <a:tabLst>
                <a:tab pos="754380" algn="l"/>
                <a:tab pos="755015" algn="l"/>
              </a:tabLst>
            </a:pPr>
            <a:r>
              <a:rPr sz="2450" spc="10" dirty="0">
                <a:latin typeface="Calibri"/>
                <a:cs typeface="Calibri"/>
              </a:rPr>
              <a:t>Alice </a:t>
            </a:r>
            <a:r>
              <a:rPr sz="2450" spc="5" dirty="0">
                <a:latin typeface="Calibri"/>
                <a:cs typeface="Calibri"/>
              </a:rPr>
              <a:t>creates </a:t>
            </a:r>
            <a:r>
              <a:rPr sz="2450" spc="10" dirty="0">
                <a:latin typeface="Calibri"/>
                <a:cs typeface="Calibri"/>
              </a:rPr>
              <a:t>a </a:t>
            </a:r>
            <a:r>
              <a:rPr sz="2450" spc="5" dirty="0">
                <a:latin typeface="Calibri"/>
                <a:cs typeface="Calibri"/>
              </a:rPr>
              <a:t>random </a:t>
            </a:r>
            <a:r>
              <a:rPr sz="2450" b="1" spc="5" dirty="0">
                <a:solidFill>
                  <a:srgbClr val="FF0000"/>
                </a:solidFill>
                <a:latin typeface="Calibri"/>
                <a:cs typeface="Calibri"/>
              </a:rPr>
              <a:t>key </a:t>
            </a:r>
            <a:r>
              <a:rPr sz="2450" dirty="0">
                <a:latin typeface="Calibri"/>
                <a:cs typeface="Calibri"/>
              </a:rPr>
              <a:t>for </a:t>
            </a:r>
            <a:r>
              <a:rPr sz="2450" spc="10" dirty="0">
                <a:latin typeface="Calibri"/>
                <a:cs typeface="Calibri"/>
              </a:rPr>
              <a:t>symmetric</a:t>
            </a:r>
            <a:r>
              <a:rPr sz="2450" spc="220" dirty="0">
                <a:latin typeface="Calibri"/>
                <a:cs typeface="Calibri"/>
              </a:rPr>
              <a:t> </a:t>
            </a:r>
            <a:r>
              <a:rPr sz="2450" spc="5" dirty="0">
                <a:latin typeface="Calibri"/>
                <a:cs typeface="Calibri"/>
              </a:rPr>
              <a:t>cipher</a:t>
            </a:r>
            <a:endParaRPr sz="2450">
              <a:latin typeface="Calibri"/>
              <a:cs typeface="Calibri"/>
            </a:endParaRPr>
          </a:p>
          <a:p>
            <a:pPr marL="754380" marR="17780" lvl="1" indent="-399415">
              <a:lnSpc>
                <a:spcPts val="3000"/>
              </a:lnSpc>
              <a:spcBef>
                <a:spcPts val="85"/>
              </a:spcBef>
              <a:buAutoNum type="arabicPeriod"/>
              <a:tabLst>
                <a:tab pos="754380" algn="l"/>
                <a:tab pos="755015" algn="l"/>
              </a:tabLst>
            </a:pPr>
            <a:r>
              <a:rPr sz="2450" spc="10" dirty="0">
                <a:latin typeface="Calibri"/>
                <a:cs typeface="Calibri"/>
              </a:rPr>
              <a:t>Alice </a:t>
            </a:r>
            <a:r>
              <a:rPr sz="2450" spc="5" dirty="0">
                <a:latin typeface="Calibri"/>
                <a:cs typeface="Calibri"/>
              </a:rPr>
              <a:t>encrypts </a:t>
            </a:r>
            <a:r>
              <a:rPr sz="2450" spc="10" dirty="0">
                <a:latin typeface="Calibri"/>
                <a:cs typeface="Calibri"/>
              </a:rPr>
              <a:t>the </a:t>
            </a:r>
            <a:r>
              <a:rPr sz="2450" b="1" spc="5" dirty="0">
                <a:solidFill>
                  <a:srgbClr val="FF0000"/>
                </a:solidFill>
                <a:latin typeface="Calibri"/>
                <a:cs typeface="Calibri"/>
              </a:rPr>
              <a:t>key </a:t>
            </a:r>
            <a:r>
              <a:rPr sz="2450" spc="5" dirty="0">
                <a:latin typeface="Calibri"/>
                <a:cs typeface="Calibri"/>
              </a:rPr>
              <a:t>using </a:t>
            </a:r>
            <a:r>
              <a:rPr sz="2450" spc="10" dirty="0">
                <a:latin typeface="Calibri"/>
                <a:cs typeface="Calibri"/>
              </a:rPr>
              <a:t>the </a:t>
            </a:r>
            <a:r>
              <a:rPr sz="2450" b="1" dirty="0">
                <a:solidFill>
                  <a:srgbClr val="0000CC"/>
                </a:solidFill>
                <a:latin typeface="Calibri"/>
                <a:cs typeface="Calibri"/>
              </a:rPr>
              <a:t>Public </a:t>
            </a:r>
            <a:r>
              <a:rPr sz="2450" b="1" spc="5" dirty="0">
                <a:solidFill>
                  <a:srgbClr val="0000CC"/>
                </a:solidFill>
                <a:latin typeface="Calibri"/>
                <a:cs typeface="Calibri"/>
              </a:rPr>
              <a:t>key </a:t>
            </a:r>
            <a:r>
              <a:rPr sz="2450" spc="5" dirty="0">
                <a:latin typeface="Calibri"/>
                <a:cs typeface="Calibri"/>
              </a:rPr>
              <a:t>and sends </a:t>
            </a:r>
            <a:r>
              <a:rPr sz="2450" spc="10" dirty="0">
                <a:latin typeface="Calibri"/>
                <a:cs typeface="Calibri"/>
              </a:rPr>
              <a:t>the  </a:t>
            </a:r>
            <a:r>
              <a:rPr sz="2450" spc="5" dirty="0">
                <a:latin typeface="Calibri"/>
                <a:cs typeface="Calibri"/>
              </a:rPr>
              <a:t>ciphertext </a:t>
            </a:r>
            <a:r>
              <a:rPr sz="2450" spc="10" dirty="0">
                <a:latin typeface="Calibri"/>
                <a:cs typeface="Calibri"/>
              </a:rPr>
              <a:t>to</a:t>
            </a:r>
            <a:r>
              <a:rPr sz="2450" spc="35" dirty="0">
                <a:latin typeface="Calibri"/>
                <a:cs typeface="Calibri"/>
              </a:rPr>
              <a:t> </a:t>
            </a:r>
            <a:r>
              <a:rPr sz="2450" spc="10" dirty="0">
                <a:latin typeface="Calibri"/>
                <a:cs typeface="Calibri"/>
              </a:rPr>
              <a:t>Bob</a:t>
            </a:r>
            <a:endParaRPr sz="2450">
              <a:latin typeface="Calibri"/>
              <a:cs typeface="Calibri"/>
            </a:endParaRPr>
          </a:p>
          <a:p>
            <a:pPr marL="754380" lvl="1" indent="-399415">
              <a:lnSpc>
                <a:spcPts val="2865"/>
              </a:lnSpc>
              <a:buAutoNum type="arabicPeriod"/>
              <a:tabLst>
                <a:tab pos="754380" algn="l"/>
                <a:tab pos="755015" algn="l"/>
              </a:tabLst>
            </a:pPr>
            <a:r>
              <a:rPr sz="2450" spc="5" dirty="0">
                <a:latin typeface="Calibri"/>
                <a:cs typeface="Calibri"/>
              </a:rPr>
              <a:t>Only </a:t>
            </a:r>
            <a:r>
              <a:rPr sz="2450" spc="10" dirty="0">
                <a:latin typeface="Calibri"/>
                <a:cs typeface="Calibri"/>
              </a:rPr>
              <a:t>Bob can </a:t>
            </a:r>
            <a:r>
              <a:rPr sz="2450" spc="5" dirty="0">
                <a:latin typeface="Calibri"/>
                <a:cs typeface="Calibri"/>
              </a:rPr>
              <a:t>decrypt </a:t>
            </a:r>
            <a:r>
              <a:rPr sz="2450" spc="10" dirty="0">
                <a:latin typeface="Calibri"/>
                <a:cs typeface="Calibri"/>
              </a:rPr>
              <a:t>the </a:t>
            </a:r>
            <a:r>
              <a:rPr sz="2450" spc="5" dirty="0">
                <a:latin typeface="Calibri"/>
                <a:cs typeface="Calibri"/>
              </a:rPr>
              <a:t>ciphertext </a:t>
            </a:r>
            <a:r>
              <a:rPr sz="2450" spc="10" dirty="0">
                <a:latin typeface="Calibri"/>
                <a:cs typeface="Calibri"/>
              </a:rPr>
              <a:t>with </a:t>
            </a:r>
            <a:r>
              <a:rPr sz="2450" spc="5" dirty="0">
                <a:latin typeface="Calibri"/>
                <a:cs typeface="Calibri"/>
              </a:rPr>
              <a:t>his </a:t>
            </a:r>
            <a:r>
              <a:rPr sz="2450" b="1" spc="5" dirty="0">
                <a:solidFill>
                  <a:srgbClr val="0000CC"/>
                </a:solidFill>
                <a:latin typeface="Calibri"/>
                <a:cs typeface="Calibri"/>
              </a:rPr>
              <a:t>Private</a:t>
            </a:r>
            <a:r>
              <a:rPr sz="2450" b="1" spc="250" dirty="0">
                <a:solidFill>
                  <a:srgbClr val="0000CC"/>
                </a:solidFill>
                <a:latin typeface="Calibri"/>
                <a:cs typeface="Calibri"/>
              </a:rPr>
              <a:t> </a:t>
            </a:r>
            <a:r>
              <a:rPr sz="2450" b="1" spc="5" dirty="0">
                <a:solidFill>
                  <a:srgbClr val="0000CC"/>
                </a:solidFill>
                <a:latin typeface="Calibri"/>
                <a:cs typeface="Calibri"/>
              </a:rPr>
              <a:t>key</a:t>
            </a:r>
            <a:endParaRPr sz="245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76731" y="5974079"/>
            <a:ext cx="7795259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329565" indent="-317500">
              <a:lnSpc>
                <a:spcPct val="100000"/>
              </a:lnSpc>
              <a:spcBef>
                <a:spcPts val="120"/>
              </a:spcBef>
              <a:buClr>
                <a:srgbClr val="000000"/>
              </a:buClr>
              <a:buSzPct val="95918"/>
              <a:buFont typeface="Arial Narrow"/>
              <a:buChar char="•"/>
              <a:tabLst>
                <a:tab pos="330200" algn="l"/>
              </a:tabLst>
            </a:pPr>
            <a:r>
              <a:rPr sz="2450" spc="10" dirty="0">
                <a:solidFill>
                  <a:srgbClr val="0000CC"/>
                </a:solidFill>
                <a:latin typeface="Calibri"/>
                <a:cs typeface="Calibri"/>
              </a:rPr>
              <a:t>Asymmetric </a:t>
            </a:r>
            <a:r>
              <a:rPr sz="2450" spc="5" dirty="0">
                <a:solidFill>
                  <a:srgbClr val="0000CC"/>
                </a:solidFill>
                <a:latin typeface="Calibri"/>
                <a:cs typeface="Calibri"/>
              </a:rPr>
              <a:t>cipher is </a:t>
            </a:r>
            <a:r>
              <a:rPr sz="2450" spc="10" dirty="0">
                <a:solidFill>
                  <a:srgbClr val="0000CC"/>
                </a:solidFill>
                <a:latin typeface="Calibri"/>
                <a:cs typeface="Calibri"/>
              </a:rPr>
              <a:t>much </a:t>
            </a:r>
            <a:r>
              <a:rPr sz="2450" spc="5" dirty="0">
                <a:solidFill>
                  <a:srgbClr val="0000CC"/>
                </a:solidFill>
                <a:latin typeface="Calibri"/>
                <a:cs typeface="Calibri"/>
              </a:rPr>
              <a:t>slower than </a:t>
            </a:r>
            <a:r>
              <a:rPr sz="2450" spc="10" dirty="0">
                <a:solidFill>
                  <a:srgbClr val="0000CC"/>
                </a:solidFill>
                <a:latin typeface="Calibri"/>
                <a:cs typeface="Calibri"/>
              </a:rPr>
              <a:t>symmetric</a:t>
            </a:r>
            <a:r>
              <a:rPr sz="2450" spc="245" dirty="0">
                <a:solidFill>
                  <a:srgbClr val="0000CC"/>
                </a:solidFill>
                <a:latin typeface="Calibri"/>
                <a:cs typeface="Calibri"/>
              </a:rPr>
              <a:t> </a:t>
            </a:r>
            <a:r>
              <a:rPr sz="2450" spc="5" dirty="0">
                <a:solidFill>
                  <a:srgbClr val="0000CC"/>
                </a:solidFill>
                <a:latin typeface="Calibri"/>
                <a:cs typeface="Calibri"/>
              </a:rPr>
              <a:t>cipher!</a:t>
            </a:r>
            <a:endParaRPr sz="245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9259823" y="4794180"/>
            <a:ext cx="777240" cy="77807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920496" y="4990229"/>
            <a:ext cx="707135" cy="84110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" name="object 9"/>
          <p:cNvGrpSpPr/>
          <p:nvPr/>
        </p:nvGrpSpPr>
        <p:grpSpPr>
          <a:xfrm>
            <a:off x="2892551" y="5416803"/>
            <a:ext cx="2862580" cy="243840"/>
            <a:chOff x="2892551" y="5416803"/>
            <a:chExt cx="2862580" cy="243840"/>
          </a:xfrm>
        </p:grpSpPr>
        <p:sp>
          <p:nvSpPr>
            <p:cNvPr id="10" name="object 10"/>
            <p:cNvSpPr/>
            <p:nvPr/>
          </p:nvSpPr>
          <p:spPr>
            <a:xfrm>
              <a:off x="2901695" y="5441187"/>
              <a:ext cx="2840990" cy="195580"/>
            </a:xfrm>
            <a:custGeom>
              <a:avLst/>
              <a:gdLst/>
              <a:ahLst/>
              <a:cxnLst/>
              <a:rect l="l" t="t" r="r" b="b"/>
              <a:pathLst>
                <a:path w="2840990" h="195579">
                  <a:moveTo>
                    <a:pt x="2743200" y="0"/>
                  </a:moveTo>
                  <a:lnTo>
                    <a:pt x="2743200" y="48768"/>
                  </a:lnTo>
                  <a:lnTo>
                    <a:pt x="0" y="48768"/>
                  </a:lnTo>
                  <a:lnTo>
                    <a:pt x="0" y="146304"/>
                  </a:lnTo>
                  <a:lnTo>
                    <a:pt x="2743200" y="146304"/>
                  </a:lnTo>
                  <a:lnTo>
                    <a:pt x="2743200" y="195072"/>
                  </a:lnTo>
                  <a:lnTo>
                    <a:pt x="2840736" y="97536"/>
                  </a:lnTo>
                  <a:lnTo>
                    <a:pt x="2743200" y="0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892551" y="5416803"/>
              <a:ext cx="2862580" cy="243840"/>
            </a:xfrm>
            <a:custGeom>
              <a:avLst/>
              <a:gdLst/>
              <a:ahLst/>
              <a:cxnLst/>
              <a:rect l="l" t="t" r="r" b="b"/>
              <a:pathLst>
                <a:path w="2862579" h="243839">
                  <a:moveTo>
                    <a:pt x="2740152" y="170688"/>
                  </a:moveTo>
                  <a:lnTo>
                    <a:pt x="2740152" y="243840"/>
                  </a:lnTo>
                  <a:lnTo>
                    <a:pt x="2764536" y="219456"/>
                  </a:lnTo>
                  <a:lnTo>
                    <a:pt x="2761488" y="219456"/>
                  </a:lnTo>
                  <a:lnTo>
                    <a:pt x="2743200" y="213360"/>
                  </a:lnTo>
                  <a:lnTo>
                    <a:pt x="2761488" y="195072"/>
                  </a:lnTo>
                  <a:lnTo>
                    <a:pt x="2761488" y="182880"/>
                  </a:lnTo>
                  <a:lnTo>
                    <a:pt x="2752344" y="182880"/>
                  </a:lnTo>
                  <a:lnTo>
                    <a:pt x="2740152" y="170688"/>
                  </a:lnTo>
                  <a:close/>
                </a:path>
                <a:path w="2862579" h="243839">
                  <a:moveTo>
                    <a:pt x="2761488" y="195072"/>
                  </a:moveTo>
                  <a:lnTo>
                    <a:pt x="2743200" y="213360"/>
                  </a:lnTo>
                  <a:lnTo>
                    <a:pt x="2761488" y="219456"/>
                  </a:lnTo>
                  <a:lnTo>
                    <a:pt x="2761488" y="195072"/>
                  </a:lnTo>
                  <a:close/>
                </a:path>
                <a:path w="2862579" h="243839">
                  <a:moveTo>
                    <a:pt x="2834640" y="121920"/>
                  </a:moveTo>
                  <a:lnTo>
                    <a:pt x="2761488" y="195072"/>
                  </a:lnTo>
                  <a:lnTo>
                    <a:pt x="2761488" y="219456"/>
                  </a:lnTo>
                  <a:lnTo>
                    <a:pt x="2764536" y="219456"/>
                  </a:lnTo>
                  <a:lnTo>
                    <a:pt x="2855976" y="128016"/>
                  </a:lnTo>
                  <a:lnTo>
                    <a:pt x="2840736" y="128016"/>
                  </a:lnTo>
                  <a:lnTo>
                    <a:pt x="2834640" y="121920"/>
                  </a:lnTo>
                  <a:close/>
                </a:path>
                <a:path w="2862579" h="243839">
                  <a:moveTo>
                    <a:pt x="2740152" y="64008"/>
                  </a:moveTo>
                  <a:lnTo>
                    <a:pt x="0" y="64008"/>
                  </a:lnTo>
                  <a:lnTo>
                    <a:pt x="0" y="182880"/>
                  </a:lnTo>
                  <a:lnTo>
                    <a:pt x="2740152" y="182880"/>
                  </a:lnTo>
                  <a:lnTo>
                    <a:pt x="2740152" y="170688"/>
                  </a:lnTo>
                  <a:lnTo>
                    <a:pt x="18287" y="170688"/>
                  </a:lnTo>
                  <a:lnTo>
                    <a:pt x="9143" y="161544"/>
                  </a:lnTo>
                  <a:lnTo>
                    <a:pt x="18287" y="161544"/>
                  </a:lnTo>
                  <a:lnTo>
                    <a:pt x="18287" y="82296"/>
                  </a:lnTo>
                  <a:lnTo>
                    <a:pt x="9143" y="82296"/>
                  </a:lnTo>
                  <a:lnTo>
                    <a:pt x="18287" y="73152"/>
                  </a:lnTo>
                  <a:lnTo>
                    <a:pt x="2740152" y="73152"/>
                  </a:lnTo>
                  <a:lnTo>
                    <a:pt x="2740152" y="64008"/>
                  </a:lnTo>
                  <a:close/>
                </a:path>
                <a:path w="2862579" h="243839">
                  <a:moveTo>
                    <a:pt x="2761488" y="161544"/>
                  </a:moveTo>
                  <a:lnTo>
                    <a:pt x="18287" y="161544"/>
                  </a:lnTo>
                  <a:lnTo>
                    <a:pt x="18287" y="170688"/>
                  </a:lnTo>
                  <a:lnTo>
                    <a:pt x="2740152" y="170688"/>
                  </a:lnTo>
                  <a:lnTo>
                    <a:pt x="2752344" y="182880"/>
                  </a:lnTo>
                  <a:lnTo>
                    <a:pt x="2761488" y="182880"/>
                  </a:lnTo>
                  <a:lnTo>
                    <a:pt x="2761488" y="161544"/>
                  </a:lnTo>
                  <a:close/>
                </a:path>
                <a:path w="2862579" h="243839">
                  <a:moveTo>
                    <a:pt x="18287" y="161544"/>
                  </a:moveTo>
                  <a:lnTo>
                    <a:pt x="9143" y="161544"/>
                  </a:lnTo>
                  <a:lnTo>
                    <a:pt x="18287" y="170688"/>
                  </a:lnTo>
                  <a:lnTo>
                    <a:pt x="18287" y="161544"/>
                  </a:lnTo>
                  <a:close/>
                </a:path>
                <a:path w="2862579" h="243839">
                  <a:moveTo>
                    <a:pt x="2840736" y="115824"/>
                  </a:moveTo>
                  <a:lnTo>
                    <a:pt x="2834640" y="121920"/>
                  </a:lnTo>
                  <a:lnTo>
                    <a:pt x="2840736" y="128016"/>
                  </a:lnTo>
                  <a:lnTo>
                    <a:pt x="2840736" y="115824"/>
                  </a:lnTo>
                  <a:close/>
                </a:path>
                <a:path w="2862579" h="243839">
                  <a:moveTo>
                    <a:pt x="2855976" y="115824"/>
                  </a:moveTo>
                  <a:lnTo>
                    <a:pt x="2840736" y="115824"/>
                  </a:lnTo>
                  <a:lnTo>
                    <a:pt x="2840736" y="128016"/>
                  </a:lnTo>
                  <a:lnTo>
                    <a:pt x="2855976" y="128016"/>
                  </a:lnTo>
                  <a:lnTo>
                    <a:pt x="2862072" y="121920"/>
                  </a:lnTo>
                  <a:lnTo>
                    <a:pt x="2855976" y="115824"/>
                  </a:lnTo>
                  <a:close/>
                </a:path>
                <a:path w="2862579" h="243839">
                  <a:moveTo>
                    <a:pt x="2764536" y="24384"/>
                  </a:moveTo>
                  <a:lnTo>
                    <a:pt x="2761488" y="24384"/>
                  </a:lnTo>
                  <a:lnTo>
                    <a:pt x="2761488" y="48768"/>
                  </a:lnTo>
                  <a:lnTo>
                    <a:pt x="2834640" y="121920"/>
                  </a:lnTo>
                  <a:lnTo>
                    <a:pt x="2840736" y="115824"/>
                  </a:lnTo>
                  <a:lnTo>
                    <a:pt x="2855976" y="115824"/>
                  </a:lnTo>
                  <a:lnTo>
                    <a:pt x="2764536" y="24384"/>
                  </a:lnTo>
                  <a:close/>
                </a:path>
                <a:path w="2862579" h="243839">
                  <a:moveTo>
                    <a:pt x="18287" y="73152"/>
                  </a:moveTo>
                  <a:lnTo>
                    <a:pt x="9143" y="82296"/>
                  </a:lnTo>
                  <a:lnTo>
                    <a:pt x="18287" y="82296"/>
                  </a:lnTo>
                  <a:lnTo>
                    <a:pt x="18287" y="73152"/>
                  </a:lnTo>
                  <a:close/>
                </a:path>
                <a:path w="2862579" h="243839">
                  <a:moveTo>
                    <a:pt x="2761488" y="64008"/>
                  </a:moveTo>
                  <a:lnTo>
                    <a:pt x="2752344" y="64008"/>
                  </a:lnTo>
                  <a:lnTo>
                    <a:pt x="2740152" y="73152"/>
                  </a:lnTo>
                  <a:lnTo>
                    <a:pt x="18287" y="73152"/>
                  </a:lnTo>
                  <a:lnTo>
                    <a:pt x="18287" y="82296"/>
                  </a:lnTo>
                  <a:lnTo>
                    <a:pt x="2761488" y="82296"/>
                  </a:lnTo>
                  <a:lnTo>
                    <a:pt x="2761488" y="64008"/>
                  </a:lnTo>
                  <a:close/>
                </a:path>
                <a:path w="2862579" h="243839">
                  <a:moveTo>
                    <a:pt x="2740152" y="0"/>
                  </a:moveTo>
                  <a:lnTo>
                    <a:pt x="2740152" y="73152"/>
                  </a:lnTo>
                  <a:lnTo>
                    <a:pt x="2752344" y="64008"/>
                  </a:lnTo>
                  <a:lnTo>
                    <a:pt x="2761488" y="64008"/>
                  </a:lnTo>
                  <a:lnTo>
                    <a:pt x="2761488" y="48768"/>
                  </a:lnTo>
                  <a:lnTo>
                    <a:pt x="2743200" y="30480"/>
                  </a:lnTo>
                  <a:lnTo>
                    <a:pt x="2761488" y="24384"/>
                  </a:lnTo>
                  <a:lnTo>
                    <a:pt x="2764536" y="24384"/>
                  </a:lnTo>
                  <a:lnTo>
                    <a:pt x="2740152" y="0"/>
                  </a:lnTo>
                  <a:close/>
                </a:path>
                <a:path w="2862579" h="243839">
                  <a:moveTo>
                    <a:pt x="2761488" y="24384"/>
                  </a:moveTo>
                  <a:lnTo>
                    <a:pt x="2743200" y="30480"/>
                  </a:lnTo>
                  <a:lnTo>
                    <a:pt x="2761488" y="48768"/>
                  </a:lnTo>
                  <a:lnTo>
                    <a:pt x="2761488" y="2438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3193795" y="5001767"/>
            <a:ext cx="1742439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spc="10" dirty="0">
                <a:solidFill>
                  <a:srgbClr val="0000CC"/>
                </a:solidFill>
                <a:latin typeface="Arial"/>
                <a:cs typeface="Arial"/>
              </a:rPr>
              <a:t>F</a:t>
            </a:r>
            <a:r>
              <a:rPr sz="1400" spc="-15" dirty="0">
                <a:solidFill>
                  <a:srgbClr val="0000CC"/>
                </a:solidFill>
                <a:latin typeface="Arial"/>
                <a:cs typeface="Arial"/>
              </a:rPr>
              <a:t>pub</a:t>
            </a:r>
            <a:r>
              <a:rPr sz="1400" spc="-5" dirty="0">
                <a:solidFill>
                  <a:srgbClr val="0000CC"/>
                </a:solidFill>
                <a:latin typeface="Arial"/>
                <a:cs typeface="Arial"/>
              </a:rPr>
              <a:t>lic</a:t>
            </a:r>
            <a:r>
              <a:rPr sz="1400" spc="-15" dirty="0">
                <a:solidFill>
                  <a:srgbClr val="0000CC"/>
                </a:solidFill>
                <a:latin typeface="Arial"/>
                <a:cs typeface="Arial"/>
              </a:rPr>
              <a:t>_</a:t>
            </a:r>
            <a:r>
              <a:rPr sz="1400" spc="15" dirty="0">
                <a:solidFill>
                  <a:srgbClr val="0000CC"/>
                </a:solidFill>
                <a:latin typeface="Arial"/>
                <a:cs typeface="Arial"/>
              </a:rPr>
              <a:t>k</a:t>
            </a:r>
            <a:r>
              <a:rPr sz="1400" spc="-15" dirty="0">
                <a:solidFill>
                  <a:srgbClr val="0000CC"/>
                </a:solidFill>
                <a:latin typeface="Arial"/>
                <a:cs typeface="Arial"/>
              </a:rPr>
              <a:t>e</a:t>
            </a:r>
            <a:r>
              <a:rPr sz="1400" spc="-55" dirty="0">
                <a:solidFill>
                  <a:srgbClr val="0000CC"/>
                </a:solidFill>
                <a:latin typeface="Arial"/>
                <a:cs typeface="Arial"/>
              </a:rPr>
              <a:t>y</a:t>
            </a:r>
            <a:r>
              <a:rPr sz="2450" spc="-5" dirty="0">
                <a:solidFill>
                  <a:srgbClr val="0000CC"/>
                </a:solidFill>
                <a:latin typeface="Arial"/>
                <a:cs typeface="Arial"/>
              </a:rPr>
              <a:t>(</a:t>
            </a:r>
            <a:r>
              <a:rPr sz="2450" spc="15" dirty="0">
                <a:solidFill>
                  <a:srgbClr val="FF0000"/>
                </a:solidFill>
                <a:latin typeface="Arial"/>
                <a:cs typeface="Arial"/>
              </a:rPr>
              <a:t>k</a:t>
            </a:r>
            <a:r>
              <a:rPr sz="2450" spc="25" dirty="0">
                <a:solidFill>
                  <a:srgbClr val="FF0000"/>
                </a:solidFill>
                <a:latin typeface="Arial"/>
                <a:cs typeface="Arial"/>
              </a:rPr>
              <a:t>e</a:t>
            </a:r>
            <a:r>
              <a:rPr sz="2450" spc="-25" dirty="0">
                <a:solidFill>
                  <a:srgbClr val="FF0000"/>
                </a:solidFill>
                <a:latin typeface="Arial"/>
                <a:cs typeface="Arial"/>
              </a:rPr>
              <a:t>y</a:t>
            </a:r>
            <a:r>
              <a:rPr sz="2450" spc="5" dirty="0">
                <a:solidFill>
                  <a:srgbClr val="0000CC"/>
                </a:solidFill>
                <a:latin typeface="Arial"/>
                <a:cs typeface="Arial"/>
              </a:rPr>
              <a:t>)</a:t>
            </a:r>
            <a:endParaRPr sz="245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614164" y="7127730"/>
            <a:ext cx="1468755" cy="2235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39"/>
              </a:lnSpc>
            </a:pPr>
            <a:r>
              <a:rPr sz="1400" spc="-20" dirty="0">
                <a:latin typeface="Arial"/>
                <a:cs typeface="Arial"/>
                <a:hlinkClick r:id="rId6"/>
              </a:rPr>
              <a:t>www.variability.org</a:t>
            </a:r>
            <a:endParaRPr sz="14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980692" y="5245608"/>
            <a:ext cx="514984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spc="15" dirty="0">
                <a:solidFill>
                  <a:srgbClr val="FF0000"/>
                </a:solidFill>
                <a:latin typeface="Arial"/>
                <a:cs typeface="Arial"/>
              </a:rPr>
              <a:t>k</a:t>
            </a:r>
            <a:r>
              <a:rPr sz="2450" dirty="0">
                <a:solidFill>
                  <a:srgbClr val="FF0000"/>
                </a:solidFill>
                <a:latin typeface="Arial"/>
                <a:cs typeface="Arial"/>
              </a:rPr>
              <a:t>e</a:t>
            </a:r>
            <a:r>
              <a:rPr sz="2450" spc="10" dirty="0">
                <a:solidFill>
                  <a:srgbClr val="FF0000"/>
                </a:solidFill>
                <a:latin typeface="Arial"/>
                <a:cs typeface="Arial"/>
              </a:rPr>
              <a:t>y</a:t>
            </a:r>
            <a:endParaRPr sz="245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027420" y="5199888"/>
            <a:ext cx="3290570" cy="78041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0"/>
              </a:spcBef>
            </a:pPr>
            <a:r>
              <a:rPr sz="2450" spc="-5" dirty="0">
                <a:solidFill>
                  <a:srgbClr val="0000CC"/>
                </a:solidFill>
                <a:latin typeface="Arial"/>
                <a:cs typeface="Arial"/>
              </a:rPr>
              <a:t>F</a:t>
            </a:r>
            <a:r>
              <a:rPr sz="2475" spc="-7" baseline="25252" dirty="0">
                <a:solidFill>
                  <a:srgbClr val="0000CC"/>
                </a:solidFill>
                <a:latin typeface="Arial"/>
                <a:cs typeface="Arial"/>
              </a:rPr>
              <a:t>-1</a:t>
            </a:r>
            <a:r>
              <a:rPr sz="1400" spc="-5" dirty="0">
                <a:solidFill>
                  <a:srgbClr val="0000CC"/>
                </a:solidFill>
                <a:latin typeface="Arial"/>
                <a:cs typeface="Arial"/>
              </a:rPr>
              <a:t>private_key</a:t>
            </a:r>
            <a:r>
              <a:rPr sz="2450" spc="-5" dirty="0">
                <a:solidFill>
                  <a:srgbClr val="0000CC"/>
                </a:solidFill>
                <a:latin typeface="Arial"/>
                <a:cs typeface="Arial"/>
              </a:rPr>
              <a:t>(F</a:t>
            </a:r>
            <a:r>
              <a:rPr sz="1400" spc="-5" dirty="0">
                <a:solidFill>
                  <a:srgbClr val="0000CC"/>
                </a:solidFill>
                <a:latin typeface="Arial"/>
                <a:cs typeface="Arial"/>
              </a:rPr>
              <a:t>public_key</a:t>
            </a:r>
            <a:r>
              <a:rPr sz="2450" spc="-5" dirty="0">
                <a:solidFill>
                  <a:srgbClr val="0000CC"/>
                </a:solidFill>
                <a:latin typeface="Arial"/>
                <a:cs typeface="Arial"/>
              </a:rPr>
              <a:t>(</a:t>
            </a:r>
            <a:r>
              <a:rPr sz="2450" spc="-5" dirty="0">
                <a:solidFill>
                  <a:srgbClr val="FF0000"/>
                </a:solidFill>
                <a:latin typeface="Arial"/>
                <a:cs typeface="Arial"/>
              </a:rPr>
              <a:t>key</a:t>
            </a:r>
            <a:r>
              <a:rPr sz="2450" spc="-5" dirty="0">
                <a:solidFill>
                  <a:srgbClr val="0000CC"/>
                </a:solidFill>
                <a:latin typeface="Arial"/>
                <a:cs typeface="Arial"/>
              </a:rPr>
              <a:t>))</a:t>
            </a:r>
            <a:endParaRPr sz="2450">
              <a:latin typeface="Arial"/>
              <a:cs typeface="Arial"/>
            </a:endParaRPr>
          </a:p>
          <a:p>
            <a:pPr marL="38100">
              <a:lnSpc>
                <a:spcPct val="100000"/>
              </a:lnSpc>
              <a:spcBef>
                <a:spcPts val="35"/>
              </a:spcBef>
            </a:pPr>
            <a:r>
              <a:rPr sz="2450" spc="10" dirty="0">
                <a:solidFill>
                  <a:srgbClr val="0000CC"/>
                </a:solidFill>
                <a:latin typeface="Arial"/>
                <a:cs typeface="Arial"/>
              </a:rPr>
              <a:t>=</a:t>
            </a:r>
            <a:r>
              <a:rPr sz="2450" spc="5" dirty="0">
                <a:solidFill>
                  <a:srgbClr val="0000CC"/>
                </a:solidFill>
                <a:latin typeface="Arial"/>
                <a:cs typeface="Arial"/>
              </a:rPr>
              <a:t> </a:t>
            </a:r>
            <a:r>
              <a:rPr sz="2450" spc="5" dirty="0">
                <a:solidFill>
                  <a:srgbClr val="FF0000"/>
                </a:solidFill>
                <a:latin typeface="Arial"/>
                <a:cs typeface="Arial"/>
              </a:rPr>
              <a:t>key</a:t>
            </a:r>
            <a:endParaRPr sz="24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531095" y="6998716"/>
            <a:ext cx="414527" cy="4114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71144" y="7007859"/>
            <a:ext cx="390144" cy="3931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76731" y="762000"/>
            <a:ext cx="4732020" cy="52324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250" b="0" dirty="0">
                <a:latin typeface="Calibri"/>
                <a:cs typeface="Calibri"/>
              </a:rPr>
              <a:t>Example </a:t>
            </a:r>
            <a:r>
              <a:rPr sz="3250" b="0" spc="5" dirty="0">
                <a:latin typeface="Calibri"/>
                <a:cs typeface="Calibri"/>
              </a:rPr>
              <a:t>2: </a:t>
            </a:r>
            <a:r>
              <a:rPr sz="3250" b="0" dirty="0">
                <a:latin typeface="Calibri"/>
                <a:cs typeface="Calibri"/>
              </a:rPr>
              <a:t>Digital</a:t>
            </a:r>
            <a:r>
              <a:rPr sz="3250" b="0" spc="-40" dirty="0">
                <a:latin typeface="Calibri"/>
                <a:cs typeface="Calibri"/>
              </a:rPr>
              <a:t> </a:t>
            </a:r>
            <a:r>
              <a:rPr sz="3250" b="0" dirty="0">
                <a:latin typeface="Calibri"/>
                <a:cs typeface="Calibri"/>
              </a:rPr>
              <a:t>Signature</a:t>
            </a:r>
            <a:endParaRPr sz="325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76731" y="1807464"/>
            <a:ext cx="8463915" cy="115824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329565" indent="-317500">
              <a:lnSpc>
                <a:spcPct val="100000"/>
              </a:lnSpc>
              <a:spcBef>
                <a:spcPts val="120"/>
              </a:spcBef>
              <a:buSzPct val="95918"/>
              <a:buFont typeface="Arial Narrow"/>
              <a:buChar char="•"/>
              <a:tabLst>
                <a:tab pos="330200" algn="l"/>
              </a:tabLst>
            </a:pPr>
            <a:r>
              <a:rPr sz="2450" spc="5" dirty="0">
                <a:latin typeface="Calibri"/>
                <a:cs typeface="Calibri"/>
              </a:rPr>
              <a:t>Going back </a:t>
            </a:r>
            <a:r>
              <a:rPr sz="2450" spc="10" dirty="0">
                <a:latin typeface="Calibri"/>
                <a:cs typeface="Calibri"/>
              </a:rPr>
              <a:t>to the </a:t>
            </a:r>
            <a:r>
              <a:rPr sz="2450" spc="5" dirty="0">
                <a:latin typeface="Calibri"/>
                <a:cs typeface="Calibri"/>
              </a:rPr>
              <a:t>car-buying</a:t>
            </a:r>
            <a:r>
              <a:rPr sz="2450" spc="155" dirty="0">
                <a:latin typeface="Calibri"/>
                <a:cs typeface="Calibri"/>
              </a:rPr>
              <a:t> </a:t>
            </a:r>
            <a:r>
              <a:rPr sz="2450" spc="5" dirty="0">
                <a:latin typeface="Calibri"/>
                <a:cs typeface="Calibri"/>
              </a:rPr>
              <a:t>example.</a:t>
            </a:r>
            <a:endParaRPr sz="2450">
              <a:latin typeface="Calibri"/>
              <a:cs typeface="Calibri"/>
            </a:endParaRPr>
          </a:p>
          <a:p>
            <a:pPr marL="219710" marR="5080" indent="-207645">
              <a:lnSpc>
                <a:spcPct val="101200"/>
              </a:lnSpc>
              <a:buSzPct val="95918"/>
              <a:buFont typeface="Arial Narrow"/>
              <a:buChar char="•"/>
              <a:tabLst>
                <a:tab pos="330200" algn="l"/>
              </a:tabLst>
            </a:pPr>
            <a:r>
              <a:rPr sz="2450" spc="5" dirty="0">
                <a:latin typeface="Calibri"/>
                <a:cs typeface="Calibri"/>
              </a:rPr>
              <a:t>To provide nonrepudiation, </a:t>
            </a:r>
            <a:r>
              <a:rPr sz="2450" spc="10" dirty="0">
                <a:latin typeface="Calibri"/>
                <a:cs typeface="Calibri"/>
              </a:rPr>
              <a:t>Bob </a:t>
            </a:r>
            <a:r>
              <a:rPr sz="2450" spc="5" dirty="0">
                <a:latin typeface="Calibri"/>
                <a:cs typeface="Calibri"/>
              </a:rPr>
              <a:t>is required </a:t>
            </a:r>
            <a:r>
              <a:rPr sz="2450" spc="10" dirty="0">
                <a:latin typeface="Calibri"/>
                <a:cs typeface="Calibri"/>
              </a:rPr>
              <a:t>to </a:t>
            </a:r>
            <a:r>
              <a:rPr sz="2450" b="1" spc="5" dirty="0">
                <a:solidFill>
                  <a:srgbClr val="0000CC"/>
                </a:solidFill>
                <a:latin typeface="Calibri"/>
                <a:cs typeface="Calibri"/>
              </a:rPr>
              <a:t>sign </a:t>
            </a:r>
            <a:r>
              <a:rPr sz="2450" spc="10" dirty="0">
                <a:latin typeface="Calibri"/>
                <a:cs typeface="Calibri"/>
              </a:rPr>
              <a:t>the </a:t>
            </a:r>
            <a:r>
              <a:rPr sz="2450" spc="5" dirty="0">
                <a:latin typeface="Calibri"/>
                <a:cs typeface="Calibri"/>
              </a:rPr>
              <a:t>contract  </a:t>
            </a:r>
            <a:r>
              <a:rPr sz="2450" spc="10" dirty="0">
                <a:latin typeface="Calibri"/>
                <a:cs typeface="Calibri"/>
              </a:rPr>
              <a:t>with </a:t>
            </a:r>
            <a:r>
              <a:rPr sz="2450" spc="5" dirty="0">
                <a:latin typeface="Calibri"/>
                <a:cs typeface="Calibri"/>
              </a:rPr>
              <a:t>his </a:t>
            </a:r>
            <a:r>
              <a:rPr sz="2450" spc="10" dirty="0">
                <a:latin typeface="Calibri"/>
                <a:cs typeface="Calibri"/>
              </a:rPr>
              <a:t>Private </a:t>
            </a:r>
            <a:r>
              <a:rPr sz="2450" spc="5" dirty="0">
                <a:latin typeface="Calibri"/>
                <a:cs typeface="Calibri"/>
              </a:rPr>
              <a:t>key and </a:t>
            </a:r>
            <a:r>
              <a:rPr sz="2450" spc="10" dirty="0">
                <a:latin typeface="Calibri"/>
                <a:cs typeface="Calibri"/>
              </a:rPr>
              <a:t>a </a:t>
            </a:r>
            <a:r>
              <a:rPr sz="2450" dirty="0">
                <a:latin typeface="Calibri"/>
                <a:cs typeface="Calibri"/>
              </a:rPr>
              <a:t>hash </a:t>
            </a:r>
            <a:r>
              <a:rPr sz="2450" spc="5" dirty="0">
                <a:latin typeface="Calibri"/>
                <a:cs typeface="Calibri"/>
              </a:rPr>
              <a:t>function</a:t>
            </a:r>
            <a:r>
              <a:rPr sz="2450" spc="229" dirty="0">
                <a:latin typeface="Calibri"/>
                <a:cs typeface="Calibri"/>
              </a:rPr>
              <a:t> </a:t>
            </a:r>
            <a:r>
              <a:rPr sz="2450" dirty="0">
                <a:solidFill>
                  <a:srgbClr val="BF0000"/>
                </a:solidFill>
                <a:latin typeface="Calibri"/>
                <a:cs typeface="Calibri"/>
              </a:rPr>
              <a:t>Hash(x)</a:t>
            </a:r>
            <a:r>
              <a:rPr sz="2450" dirty="0">
                <a:latin typeface="Calibri"/>
                <a:cs typeface="Calibri"/>
              </a:rPr>
              <a:t>!</a:t>
            </a:r>
            <a:endParaRPr sz="245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80287" y="3655059"/>
            <a:ext cx="774192" cy="84734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784335" y="3319781"/>
            <a:ext cx="685720" cy="82905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538987" y="4495800"/>
            <a:ext cx="1584960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spc="5" dirty="0">
                <a:solidFill>
                  <a:srgbClr val="0000CC"/>
                </a:solidFill>
                <a:latin typeface="Arial"/>
                <a:cs typeface="Arial"/>
              </a:rPr>
              <a:t>Private</a:t>
            </a:r>
            <a:r>
              <a:rPr sz="2450" spc="-5" dirty="0">
                <a:solidFill>
                  <a:srgbClr val="0000CC"/>
                </a:solidFill>
                <a:latin typeface="Arial"/>
                <a:cs typeface="Arial"/>
              </a:rPr>
              <a:t> </a:t>
            </a:r>
            <a:r>
              <a:rPr sz="2450" spc="5" dirty="0">
                <a:solidFill>
                  <a:srgbClr val="0000CC"/>
                </a:solidFill>
                <a:latin typeface="Arial"/>
                <a:cs typeface="Arial"/>
              </a:rPr>
              <a:t>key</a:t>
            </a:r>
            <a:endParaRPr sz="245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387588" y="4255008"/>
            <a:ext cx="1462405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spc="5" dirty="0">
                <a:solidFill>
                  <a:srgbClr val="0000CC"/>
                </a:solidFill>
                <a:latin typeface="Arial"/>
                <a:cs typeface="Arial"/>
              </a:rPr>
              <a:t>Public</a:t>
            </a:r>
            <a:r>
              <a:rPr sz="2450" spc="-20" dirty="0">
                <a:solidFill>
                  <a:srgbClr val="0000CC"/>
                </a:solidFill>
                <a:latin typeface="Arial"/>
                <a:cs typeface="Arial"/>
              </a:rPr>
              <a:t> </a:t>
            </a:r>
            <a:r>
              <a:rPr sz="2450" spc="5" dirty="0">
                <a:solidFill>
                  <a:srgbClr val="0000CC"/>
                </a:solidFill>
                <a:latin typeface="Arial"/>
                <a:cs typeface="Arial"/>
              </a:rPr>
              <a:t>key</a:t>
            </a:r>
            <a:endParaRPr sz="245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13587" y="5672327"/>
            <a:ext cx="2279015" cy="8178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 marR="30480">
              <a:lnSpc>
                <a:spcPct val="120900"/>
              </a:lnSpc>
              <a:spcBef>
                <a:spcPts val="95"/>
              </a:spcBef>
            </a:pPr>
            <a:r>
              <a:rPr sz="2150" spc="5" dirty="0">
                <a:solidFill>
                  <a:srgbClr val="BF0000"/>
                </a:solidFill>
                <a:latin typeface="Arial"/>
                <a:cs typeface="Arial"/>
              </a:rPr>
              <a:t>Z</a:t>
            </a:r>
            <a:r>
              <a:rPr sz="2150" spc="10" dirty="0">
                <a:solidFill>
                  <a:srgbClr val="BF0000"/>
                </a:solidFill>
                <a:latin typeface="Arial"/>
                <a:cs typeface="Arial"/>
              </a:rPr>
              <a:t>=</a:t>
            </a:r>
            <a:r>
              <a:rPr sz="2150" spc="25" dirty="0">
                <a:solidFill>
                  <a:srgbClr val="BF0000"/>
                </a:solidFill>
                <a:latin typeface="Arial"/>
                <a:cs typeface="Arial"/>
              </a:rPr>
              <a:t>H</a:t>
            </a:r>
            <a:r>
              <a:rPr sz="2150" dirty="0">
                <a:solidFill>
                  <a:srgbClr val="BF0000"/>
                </a:solidFill>
                <a:latin typeface="Arial"/>
                <a:cs typeface="Arial"/>
              </a:rPr>
              <a:t>as</a:t>
            </a:r>
            <a:r>
              <a:rPr sz="2150" spc="25" dirty="0">
                <a:solidFill>
                  <a:srgbClr val="BF0000"/>
                </a:solidFill>
                <a:latin typeface="Arial"/>
                <a:cs typeface="Arial"/>
              </a:rPr>
              <a:t>h</a:t>
            </a:r>
            <a:r>
              <a:rPr sz="2150" dirty="0">
                <a:solidFill>
                  <a:srgbClr val="BF0000"/>
                </a:solidFill>
                <a:latin typeface="Arial"/>
                <a:cs typeface="Arial"/>
              </a:rPr>
              <a:t>(</a:t>
            </a:r>
            <a:r>
              <a:rPr sz="2150" spc="25" dirty="0">
                <a:solidFill>
                  <a:srgbClr val="BF0000"/>
                </a:solidFill>
                <a:latin typeface="Arial"/>
                <a:cs typeface="Arial"/>
              </a:rPr>
              <a:t>C</a:t>
            </a:r>
            <a:r>
              <a:rPr sz="2150" dirty="0">
                <a:solidFill>
                  <a:srgbClr val="BF0000"/>
                </a:solidFill>
                <a:latin typeface="Arial"/>
                <a:cs typeface="Arial"/>
              </a:rPr>
              <a:t>on</a:t>
            </a:r>
            <a:r>
              <a:rPr sz="2150" spc="20" dirty="0">
                <a:solidFill>
                  <a:srgbClr val="BF0000"/>
                </a:solidFill>
                <a:latin typeface="Arial"/>
                <a:cs typeface="Arial"/>
              </a:rPr>
              <a:t>t</a:t>
            </a:r>
            <a:r>
              <a:rPr sz="2150" dirty="0">
                <a:solidFill>
                  <a:srgbClr val="BF0000"/>
                </a:solidFill>
                <a:latin typeface="Arial"/>
                <a:cs typeface="Arial"/>
              </a:rPr>
              <a:t>r</a:t>
            </a:r>
            <a:r>
              <a:rPr sz="2150" spc="25" dirty="0">
                <a:solidFill>
                  <a:srgbClr val="BF0000"/>
                </a:solidFill>
                <a:latin typeface="Arial"/>
                <a:cs typeface="Arial"/>
              </a:rPr>
              <a:t>a</a:t>
            </a:r>
            <a:r>
              <a:rPr sz="2150" dirty="0">
                <a:solidFill>
                  <a:srgbClr val="BF0000"/>
                </a:solidFill>
                <a:latin typeface="Arial"/>
                <a:cs typeface="Arial"/>
              </a:rPr>
              <a:t>ct)  </a:t>
            </a:r>
            <a:r>
              <a:rPr sz="3225" spc="-7" baseline="14211" dirty="0">
                <a:solidFill>
                  <a:srgbClr val="BF0000"/>
                </a:solidFill>
                <a:latin typeface="Arial"/>
                <a:cs typeface="Arial"/>
              </a:rPr>
              <a:t>S=F</a:t>
            </a:r>
            <a:r>
              <a:rPr sz="1450" spc="-5" dirty="0">
                <a:solidFill>
                  <a:srgbClr val="0000CC"/>
                </a:solidFill>
                <a:latin typeface="Arial"/>
                <a:cs typeface="Arial"/>
              </a:rPr>
              <a:t>private_key</a:t>
            </a:r>
            <a:r>
              <a:rPr sz="3225" spc="-7" baseline="14211" dirty="0">
                <a:solidFill>
                  <a:srgbClr val="BF0000"/>
                </a:solidFill>
                <a:latin typeface="Arial"/>
                <a:cs typeface="Arial"/>
              </a:rPr>
              <a:t>(Z)</a:t>
            </a:r>
            <a:endParaRPr sz="3225" baseline="14211">
              <a:latin typeface="Arial"/>
              <a:cs typeface="Arial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3297935" y="4639564"/>
            <a:ext cx="4005579" cy="609600"/>
            <a:chOff x="3297935" y="4639564"/>
            <a:chExt cx="4005579" cy="609600"/>
          </a:xfrm>
        </p:grpSpPr>
        <p:sp>
          <p:nvSpPr>
            <p:cNvPr id="12" name="object 12"/>
            <p:cNvSpPr/>
            <p:nvPr/>
          </p:nvSpPr>
          <p:spPr>
            <a:xfrm>
              <a:off x="3307079" y="4663948"/>
              <a:ext cx="3983990" cy="561340"/>
            </a:xfrm>
            <a:custGeom>
              <a:avLst/>
              <a:gdLst/>
              <a:ahLst/>
              <a:cxnLst/>
              <a:rect l="l" t="t" r="r" b="b"/>
              <a:pathLst>
                <a:path w="3983990" h="561339">
                  <a:moveTo>
                    <a:pt x="3703320" y="0"/>
                  </a:moveTo>
                  <a:lnTo>
                    <a:pt x="3703320" y="140207"/>
                  </a:lnTo>
                  <a:lnTo>
                    <a:pt x="0" y="140207"/>
                  </a:lnTo>
                  <a:lnTo>
                    <a:pt x="0" y="420624"/>
                  </a:lnTo>
                  <a:lnTo>
                    <a:pt x="3703320" y="420624"/>
                  </a:lnTo>
                  <a:lnTo>
                    <a:pt x="3703320" y="560832"/>
                  </a:lnTo>
                  <a:lnTo>
                    <a:pt x="3983736" y="280415"/>
                  </a:lnTo>
                  <a:lnTo>
                    <a:pt x="3703320" y="0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297935" y="4639564"/>
              <a:ext cx="4005579" cy="609600"/>
            </a:xfrm>
            <a:custGeom>
              <a:avLst/>
              <a:gdLst/>
              <a:ahLst/>
              <a:cxnLst/>
              <a:rect l="l" t="t" r="r" b="b"/>
              <a:pathLst>
                <a:path w="4005579" h="609600">
                  <a:moveTo>
                    <a:pt x="3703319" y="445008"/>
                  </a:moveTo>
                  <a:lnTo>
                    <a:pt x="3703319" y="609600"/>
                  </a:lnTo>
                  <a:lnTo>
                    <a:pt x="3727460" y="585216"/>
                  </a:lnTo>
                  <a:lnTo>
                    <a:pt x="3721608" y="585216"/>
                  </a:lnTo>
                  <a:lnTo>
                    <a:pt x="3706367" y="576072"/>
                  </a:lnTo>
                  <a:lnTo>
                    <a:pt x="3721608" y="560831"/>
                  </a:lnTo>
                  <a:lnTo>
                    <a:pt x="3721608" y="454152"/>
                  </a:lnTo>
                  <a:lnTo>
                    <a:pt x="3712464" y="454152"/>
                  </a:lnTo>
                  <a:lnTo>
                    <a:pt x="3703319" y="445008"/>
                  </a:lnTo>
                  <a:close/>
                </a:path>
                <a:path w="4005579" h="609600">
                  <a:moveTo>
                    <a:pt x="3721608" y="560831"/>
                  </a:moveTo>
                  <a:lnTo>
                    <a:pt x="3706367" y="576072"/>
                  </a:lnTo>
                  <a:lnTo>
                    <a:pt x="3721608" y="585216"/>
                  </a:lnTo>
                  <a:lnTo>
                    <a:pt x="3721608" y="560831"/>
                  </a:lnTo>
                  <a:close/>
                </a:path>
                <a:path w="4005579" h="609600">
                  <a:moveTo>
                    <a:pt x="3977640" y="304800"/>
                  </a:moveTo>
                  <a:lnTo>
                    <a:pt x="3721608" y="560831"/>
                  </a:lnTo>
                  <a:lnTo>
                    <a:pt x="3721608" y="585216"/>
                  </a:lnTo>
                  <a:lnTo>
                    <a:pt x="3727460" y="585216"/>
                  </a:lnTo>
                  <a:lnTo>
                    <a:pt x="3999036" y="310896"/>
                  </a:lnTo>
                  <a:lnTo>
                    <a:pt x="3983736" y="310896"/>
                  </a:lnTo>
                  <a:lnTo>
                    <a:pt x="3977640" y="304800"/>
                  </a:lnTo>
                  <a:close/>
                </a:path>
                <a:path w="4005579" h="609600">
                  <a:moveTo>
                    <a:pt x="3703319" y="155448"/>
                  </a:moveTo>
                  <a:lnTo>
                    <a:pt x="0" y="155448"/>
                  </a:lnTo>
                  <a:lnTo>
                    <a:pt x="0" y="454152"/>
                  </a:lnTo>
                  <a:lnTo>
                    <a:pt x="3703319" y="454152"/>
                  </a:lnTo>
                  <a:lnTo>
                    <a:pt x="3703319" y="445008"/>
                  </a:lnTo>
                  <a:lnTo>
                    <a:pt x="18287" y="445008"/>
                  </a:lnTo>
                  <a:lnTo>
                    <a:pt x="9143" y="435863"/>
                  </a:lnTo>
                  <a:lnTo>
                    <a:pt x="18287" y="435863"/>
                  </a:lnTo>
                  <a:lnTo>
                    <a:pt x="18287" y="173736"/>
                  </a:lnTo>
                  <a:lnTo>
                    <a:pt x="9143" y="173736"/>
                  </a:lnTo>
                  <a:lnTo>
                    <a:pt x="18287" y="164592"/>
                  </a:lnTo>
                  <a:lnTo>
                    <a:pt x="3703319" y="164592"/>
                  </a:lnTo>
                  <a:lnTo>
                    <a:pt x="3703319" y="155448"/>
                  </a:lnTo>
                  <a:close/>
                </a:path>
                <a:path w="4005579" h="609600">
                  <a:moveTo>
                    <a:pt x="3721608" y="435863"/>
                  </a:moveTo>
                  <a:lnTo>
                    <a:pt x="18287" y="435863"/>
                  </a:lnTo>
                  <a:lnTo>
                    <a:pt x="18287" y="445008"/>
                  </a:lnTo>
                  <a:lnTo>
                    <a:pt x="3703319" y="445008"/>
                  </a:lnTo>
                  <a:lnTo>
                    <a:pt x="3712464" y="454152"/>
                  </a:lnTo>
                  <a:lnTo>
                    <a:pt x="3721608" y="454152"/>
                  </a:lnTo>
                  <a:lnTo>
                    <a:pt x="3721608" y="435863"/>
                  </a:lnTo>
                  <a:close/>
                </a:path>
                <a:path w="4005579" h="609600">
                  <a:moveTo>
                    <a:pt x="18287" y="435863"/>
                  </a:moveTo>
                  <a:lnTo>
                    <a:pt x="9143" y="435863"/>
                  </a:lnTo>
                  <a:lnTo>
                    <a:pt x="18287" y="445008"/>
                  </a:lnTo>
                  <a:lnTo>
                    <a:pt x="18287" y="435863"/>
                  </a:lnTo>
                  <a:close/>
                </a:path>
                <a:path w="4005579" h="609600">
                  <a:moveTo>
                    <a:pt x="3983736" y="298704"/>
                  </a:moveTo>
                  <a:lnTo>
                    <a:pt x="3977640" y="304800"/>
                  </a:lnTo>
                  <a:lnTo>
                    <a:pt x="3983736" y="310896"/>
                  </a:lnTo>
                  <a:lnTo>
                    <a:pt x="3983736" y="298704"/>
                  </a:lnTo>
                  <a:close/>
                </a:path>
                <a:path w="4005579" h="609600">
                  <a:moveTo>
                    <a:pt x="3999036" y="298704"/>
                  </a:moveTo>
                  <a:lnTo>
                    <a:pt x="3983736" y="298704"/>
                  </a:lnTo>
                  <a:lnTo>
                    <a:pt x="3983736" y="310896"/>
                  </a:lnTo>
                  <a:lnTo>
                    <a:pt x="3999036" y="310896"/>
                  </a:lnTo>
                  <a:lnTo>
                    <a:pt x="4005071" y="304800"/>
                  </a:lnTo>
                  <a:lnTo>
                    <a:pt x="3999036" y="298704"/>
                  </a:lnTo>
                  <a:close/>
                </a:path>
                <a:path w="4005579" h="609600">
                  <a:moveTo>
                    <a:pt x="3727460" y="24384"/>
                  </a:moveTo>
                  <a:lnTo>
                    <a:pt x="3721608" y="24384"/>
                  </a:lnTo>
                  <a:lnTo>
                    <a:pt x="3721608" y="48768"/>
                  </a:lnTo>
                  <a:lnTo>
                    <a:pt x="3977640" y="304800"/>
                  </a:lnTo>
                  <a:lnTo>
                    <a:pt x="3983736" y="298704"/>
                  </a:lnTo>
                  <a:lnTo>
                    <a:pt x="3999036" y="298704"/>
                  </a:lnTo>
                  <a:lnTo>
                    <a:pt x="3727460" y="24384"/>
                  </a:lnTo>
                  <a:close/>
                </a:path>
                <a:path w="4005579" h="609600">
                  <a:moveTo>
                    <a:pt x="18287" y="164592"/>
                  </a:moveTo>
                  <a:lnTo>
                    <a:pt x="9143" y="173736"/>
                  </a:lnTo>
                  <a:lnTo>
                    <a:pt x="18287" y="173736"/>
                  </a:lnTo>
                  <a:lnTo>
                    <a:pt x="18287" y="164592"/>
                  </a:lnTo>
                  <a:close/>
                </a:path>
                <a:path w="4005579" h="609600">
                  <a:moveTo>
                    <a:pt x="3721608" y="155448"/>
                  </a:moveTo>
                  <a:lnTo>
                    <a:pt x="3712464" y="155448"/>
                  </a:lnTo>
                  <a:lnTo>
                    <a:pt x="3703319" y="164592"/>
                  </a:lnTo>
                  <a:lnTo>
                    <a:pt x="18287" y="164592"/>
                  </a:lnTo>
                  <a:lnTo>
                    <a:pt x="18287" y="173736"/>
                  </a:lnTo>
                  <a:lnTo>
                    <a:pt x="3721608" y="173736"/>
                  </a:lnTo>
                  <a:lnTo>
                    <a:pt x="3721608" y="155448"/>
                  </a:lnTo>
                  <a:close/>
                </a:path>
                <a:path w="4005579" h="609600">
                  <a:moveTo>
                    <a:pt x="3703319" y="0"/>
                  </a:moveTo>
                  <a:lnTo>
                    <a:pt x="3703319" y="164592"/>
                  </a:lnTo>
                  <a:lnTo>
                    <a:pt x="3712464" y="155448"/>
                  </a:lnTo>
                  <a:lnTo>
                    <a:pt x="3721608" y="155448"/>
                  </a:lnTo>
                  <a:lnTo>
                    <a:pt x="3721608" y="48768"/>
                  </a:lnTo>
                  <a:lnTo>
                    <a:pt x="3706367" y="33528"/>
                  </a:lnTo>
                  <a:lnTo>
                    <a:pt x="3721608" y="24384"/>
                  </a:lnTo>
                  <a:lnTo>
                    <a:pt x="3727460" y="24384"/>
                  </a:lnTo>
                  <a:lnTo>
                    <a:pt x="3703319" y="0"/>
                  </a:lnTo>
                  <a:close/>
                </a:path>
                <a:path w="4005579" h="609600">
                  <a:moveTo>
                    <a:pt x="3721608" y="24384"/>
                  </a:moveTo>
                  <a:lnTo>
                    <a:pt x="3706367" y="33528"/>
                  </a:lnTo>
                  <a:lnTo>
                    <a:pt x="3721608" y="48768"/>
                  </a:lnTo>
                  <a:lnTo>
                    <a:pt x="3721608" y="2438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4086859" y="4273296"/>
            <a:ext cx="1405890" cy="3549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50" dirty="0">
                <a:solidFill>
                  <a:srgbClr val="BF0000"/>
                </a:solidFill>
                <a:latin typeface="Arial"/>
                <a:cs typeface="Arial"/>
              </a:rPr>
              <a:t>Contract,</a:t>
            </a:r>
            <a:r>
              <a:rPr sz="2150" spc="-15" dirty="0">
                <a:solidFill>
                  <a:srgbClr val="BF0000"/>
                </a:solidFill>
                <a:latin typeface="Arial"/>
                <a:cs typeface="Arial"/>
              </a:rPr>
              <a:t> </a:t>
            </a:r>
            <a:r>
              <a:rPr sz="2150" spc="5" dirty="0">
                <a:solidFill>
                  <a:srgbClr val="BF0000"/>
                </a:solidFill>
                <a:latin typeface="Arial"/>
                <a:cs typeface="Arial"/>
              </a:rPr>
              <a:t>S</a:t>
            </a:r>
            <a:endParaRPr sz="215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804404" y="5175503"/>
            <a:ext cx="2267585" cy="8242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 marR="30480">
              <a:lnSpc>
                <a:spcPct val="121900"/>
              </a:lnSpc>
              <a:spcBef>
                <a:spcPts val="95"/>
              </a:spcBef>
            </a:pPr>
            <a:r>
              <a:rPr sz="2150" spc="5" dirty="0">
                <a:solidFill>
                  <a:srgbClr val="BF0000"/>
                </a:solidFill>
                <a:latin typeface="Arial"/>
                <a:cs typeface="Arial"/>
              </a:rPr>
              <a:t>Z</a:t>
            </a:r>
            <a:r>
              <a:rPr sz="2150" spc="10" dirty="0">
                <a:solidFill>
                  <a:srgbClr val="BF0000"/>
                </a:solidFill>
                <a:latin typeface="Arial"/>
                <a:cs typeface="Arial"/>
              </a:rPr>
              <a:t>=</a:t>
            </a:r>
            <a:r>
              <a:rPr sz="2150" dirty="0">
                <a:solidFill>
                  <a:srgbClr val="BF0000"/>
                </a:solidFill>
                <a:latin typeface="Arial"/>
                <a:cs typeface="Arial"/>
              </a:rPr>
              <a:t>Hash(Contr</a:t>
            </a:r>
            <a:r>
              <a:rPr sz="2150" spc="25" dirty="0">
                <a:solidFill>
                  <a:srgbClr val="BF0000"/>
                </a:solidFill>
                <a:latin typeface="Arial"/>
                <a:cs typeface="Arial"/>
              </a:rPr>
              <a:t>a</a:t>
            </a:r>
            <a:r>
              <a:rPr sz="2150" dirty="0">
                <a:solidFill>
                  <a:srgbClr val="BF0000"/>
                </a:solidFill>
                <a:latin typeface="Arial"/>
                <a:cs typeface="Arial"/>
              </a:rPr>
              <a:t>ct)  </a:t>
            </a:r>
            <a:r>
              <a:rPr sz="3225" spc="-7" baseline="14211" dirty="0">
                <a:solidFill>
                  <a:srgbClr val="BF0000"/>
                </a:solidFill>
                <a:latin typeface="Arial"/>
                <a:cs typeface="Arial"/>
              </a:rPr>
              <a:t>Z’=F</a:t>
            </a:r>
            <a:r>
              <a:rPr sz="1450" spc="-5" dirty="0">
                <a:solidFill>
                  <a:srgbClr val="0000CC"/>
                </a:solidFill>
                <a:latin typeface="Arial"/>
                <a:cs typeface="Arial"/>
              </a:rPr>
              <a:t>public_key</a:t>
            </a:r>
            <a:r>
              <a:rPr sz="3225" spc="-7" baseline="14211" dirty="0">
                <a:solidFill>
                  <a:srgbClr val="BF0000"/>
                </a:solidFill>
                <a:latin typeface="Arial"/>
                <a:cs typeface="Arial"/>
              </a:rPr>
              <a:t>(S)</a:t>
            </a:r>
            <a:endParaRPr sz="3225" baseline="14211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829804" y="6239255"/>
            <a:ext cx="1725295" cy="3549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50" spc="-15" dirty="0">
                <a:solidFill>
                  <a:srgbClr val="BF0000"/>
                </a:solidFill>
                <a:latin typeface="Arial"/>
                <a:cs typeface="Arial"/>
              </a:rPr>
              <a:t>Verify </a:t>
            </a:r>
            <a:r>
              <a:rPr sz="2150" dirty="0">
                <a:solidFill>
                  <a:srgbClr val="BF0000"/>
                </a:solidFill>
                <a:latin typeface="Arial"/>
                <a:cs typeface="Arial"/>
              </a:rPr>
              <a:t>if</a:t>
            </a:r>
            <a:r>
              <a:rPr sz="2150" spc="-40" dirty="0">
                <a:solidFill>
                  <a:srgbClr val="BF0000"/>
                </a:solidFill>
                <a:latin typeface="Arial"/>
                <a:cs typeface="Arial"/>
              </a:rPr>
              <a:t> </a:t>
            </a:r>
            <a:r>
              <a:rPr sz="2150" spc="5" dirty="0">
                <a:solidFill>
                  <a:srgbClr val="BF0000"/>
                </a:solidFill>
                <a:latin typeface="Arial"/>
                <a:cs typeface="Arial"/>
              </a:rPr>
              <a:t>Z==Z’</a:t>
            </a:r>
            <a:endParaRPr sz="215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896111" y="4859020"/>
            <a:ext cx="755904" cy="3810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655616" y="4679188"/>
            <a:ext cx="741367" cy="37795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3937508" y="5702808"/>
            <a:ext cx="2709545" cy="1019175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1400"/>
              </a:lnSpc>
              <a:spcBef>
                <a:spcPts val="70"/>
              </a:spcBef>
              <a:tabLst>
                <a:tab pos="2254885" algn="l"/>
              </a:tabLst>
            </a:pPr>
            <a:r>
              <a:rPr sz="2150" b="1" spc="-5" dirty="0">
                <a:solidFill>
                  <a:srgbClr val="0000CC"/>
                </a:solidFill>
                <a:latin typeface="Arial"/>
                <a:cs typeface="Arial"/>
              </a:rPr>
              <a:t>Confidentiali</a:t>
            </a:r>
            <a:r>
              <a:rPr sz="2150" b="1" spc="20" dirty="0">
                <a:solidFill>
                  <a:srgbClr val="0000CC"/>
                </a:solidFill>
                <a:latin typeface="Arial"/>
                <a:cs typeface="Arial"/>
              </a:rPr>
              <a:t>t</a:t>
            </a:r>
            <a:r>
              <a:rPr sz="2150" b="1" dirty="0">
                <a:solidFill>
                  <a:srgbClr val="0000CC"/>
                </a:solidFill>
                <a:latin typeface="Arial"/>
                <a:cs typeface="Arial"/>
              </a:rPr>
              <a:t>y</a:t>
            </a:r>
            <a:r>
              <a:rPr sz="2150" b="1" spc="5" dirty="0">
                <a:solidFill>
                  <a:srgbClr val="0000CC"/>
                </a:solidFill>
                <a:latin typeface="Arial"/>
                <a:cs typeface="Arial"/>
              </a:rPr>
              <a:t>?</a:t>
            </a:r>
            <a:r>
              <a:rPr sz="2150" b="1" dirty="0">
                <a:solidFill>
                  <a:srgbClr val="0000CC"/>
                </a:solidFill>
                <a:latin typeface="Arial"/>
                <a:cs typeface="Arial"/>
              </a:rPr>
              <a:t>	</a:t>
            </a:r>
            <a:r>
              <a:rPr sz="2150" b="1" spc="-5" dirty="0">
                <a:solidFill>
                  <a:srgbClr val="0000CC"/>
                </a:solidFill>
                <a:latin typeface="Arial"/>
                <a:cs typeface="Arial"/>
              </a:rPr>
              <a:t>No.  Integrity?</a:t>
            </a:r>
            <a:r>
              <a:rPr sz="2150" b="1" spc="85" dirty="0">
                <a:solidFill>
                  <a:srgbClr val="0000CC"/>
                </a:solidFill>
                <a:latin typeface="Arial"/>
                <a:cs typeface="Arial"/>
              </a:rPr>
              <a:t> </a:t>
            </a:r>
            <a:r>
              <a:rPr sz="2150" b="1" spc="-35" dirty="0">
                <a:solidFill>
                  <a:srgbClr val="0000CC"/>
                </a:solidFill>
                <a:latin typeface="Arial"/>
                <a:cs typeface="Arial"/>
              </a:rPr>
              <a:t>Yes.</a:t>
            </a:r>
            <a:endParaRPr sz="21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2150" b="1" dirty="0">
                <a:solidFill>
                  <a:srgbClr val="0000CC"/>
                </a:solidFill>
                <a:latin typeface="Arial"/>
                <a:cs typeface="Arial"/>
              </a:rPr>
              <a:t>Authenticity?</a:t>
            </a:r>
            <a:r>
              <a:rPr sz="2150" b="1" spc="80" dirty="0">
                <a:solidFill>
                  <a:srgbClr val="0000CC"/>
                </a:solidFill>
                <a:latin typeface="Arial"/>
                <a:cs typeface="Arial"/>
              </a:rPr>
              <a:t> </a:t>
            </a:r>
            <a:r>
              <a:rPr sz="2150" b="1" spc="-35" dirty="0">
                <a:solidFill>
                  <a:srgbClr val="0000CC"/>
                </a:solidFill>
                <a:latin typeface="Arial"/>
                <a:cs typeface="Arial"/>
              </a:rPr>
              <a:t>Yes.</a:t>
            </a:r>
            <a:endParaRPr sz="215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614164" y="7127730"/>
            <a:ext cx="1468755" cy="2235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39"/>
              </a:lnSpc>
            </a:pPr>
            <a:r>
              <a:rPr sz="1400" spc="-20" dirty="0">
                <a:latin typeface="Arial"/>
                <a:cs typeface="Arial"/>
                <a:hlinkClick r:id="rId8"/>
              </a:rPr>
              <a:t>www.variability.org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531095" y="6998716"/>
            <a:ext cx="414527" cy="4114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71144" y="7007859"/>
            <a:ext cx="390144" cy="3931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76731" y="762000"/>
            <a:ext cx="1613535" cy="52324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250" b="0" spc="-5" dirty="0">
                <a:latin typeface="Calibri"/>
                <a:cs typeface="Calibri"/>
              </a:rPr>
              <a:t>Pr</a:t>
            </a:r>
            <a:r>
              <a:rPr sz="3250" b="0" spc="10" dirty="0">
                <a:latin typeface="Calibri"/>
                <a:cs typeface="Calibri"/>
              </a:rPr>
              <a:t>oto</a:t>
            </a:r>
            <a:r>
              <a:rPr sz="3250" b="0" spc="15" dirty="0">
                <a:latin typeface="Calibri"/>
                <a:cs typeface="Calibri"/>
              </a:rPr>
              <a:t>c</a:t>
            </a:r>
            <a:r>
              <a:rPr sz="3250" b="0" spc="10" dirty="0">
                <a:latin typeface="Calibri"/>
                <a:cs typeface="Calibri"/>
              </a:rPr>
              <a:t>o</a:t>
            </a:r>
            <a:r>
              <a:rPr sz="3250" b="0" spc="-5" dirty="0">
                <a:latin typeface="Calibri"/>
                <a:cs typeface="Calibri"/>
              </a:rPr>
              <a:t>l</a:t>
            </a:r>
            <a:r>
              <a:rPr sz="3250" b="0" spc="5" dirty="0">
                <a:latin typeface="Calibri"/>
                <a:cs typeface="Calibri"/>
              </a:rPr>
              <a:t>s</a:t>
            </a:r>
            <a:endParaRPr sz="325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614164" y="7127730"/>
            <a:ext cx="1468755" cy="2235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39"/>
              </a:lnSpc>
            </a:pPr>
            <a:r>
              <a:rPr sz="1400" spc="-20" dirty="0">
                <a:latin typeface="Arial"/>
                <a:cs typeface="Arial"/>
                <a:hlinkClick r:id="rId4"/>
              </a:rPr>
              <a:t>www.variability.org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76731" y="1807464"/>
            <a:ext cx="7937500" cy="32429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219710" marR="790575" indent="-207645">
              <a:lnSpc>
                <a:spcPct val="101200"/>
              </a:lnSpc>
              <a:spcBef>
                <a:spcPts val="85"/>
              </a:spcBef>
              <a:buSzPct val="95918"/>
              <a:buFont typeface="Arial Narrow"/>
              <a:buChar char="•"/>
              <a:tabLst>
                <a:tab pos="330200" algn="l"/>
              </a:tabLst>
            </a:pPr>
            <a:r>
              <a:rPr sz="2450" spc="5" dirty="0">
                <a:latin typeface="Calibri"/>
                <a:cs typeface="Calibri"/>
              </a:rPr>
              <a:t>Cryptographic protocols deals </a:t>
            </a:r>
            <a:r>
              <a:rPr sz="2450" spc="10" dirty="0">
                <a:latin typeface="Calibri"/>
                <a:cs typeface="Calibri"/>
              </a:rPr>
              <a:t>with the </a:t>
            </a:r>
            <a:r>
              <a:rPr sz="2450" spc="5" dirty="0">
                <a:latin typeface="Calibri"/>
                <a:cs typeface="Calibri"/>
              </a:rPr>
              <a:t>application </a:t>
            </a:r>
            <a:r>
              <a:rPr sz="2450" dirty="0">
                <a:latin typeface="Calibri"/>
                <a:cs typeface="Calibri"/>
              </a:rPr>
              <a:t>of  </a:t>
            </a:r>
            <a:r>
              <a:rPr sz="2450" spc="5" dirty="0">
                <a:latin typeface="Calibri"/>
                <a:cs typeface="Calibri"/>
              </a:rPr>
              <a:t>cryptographic</a:t>
            </a:r>
            <a:r>
              <a:rPr sz="2450" spc="95" dirty="0">
                <a:latin typeface="Calibri"/>
                <a:cs typeface="Calibri"/>
              </a:rPr>
              <a:t> </a:t>
            </a:r>
            <a:r>
              <a:rPr sz="2450" spc="5" dirty="0">
                <a:latin typeface="Calibri"/>
                <a:cs typeface="Calibri"/>
              </a:rPr>
              <a:t>algorithms</a:t>
            </a:r>
            <a:endParaRPr sz="2450">
              <a:latin typeface="Calibri"/>
              <a:cs typeface="Calibri"/>
            </a:endParaRPr>
          </a:p>
          <a:p>
            <a:pPr marL="594360" lvl="1" indent="-277495">
              <a:lnSpc>
                <a:spcPct val="100000"/>
              </a:lnSpc>
              <a:spcBef>
                <a:spcPts val="50"/>
              </a:spcBef>
              <a:buClr>
                <a:srgbClr val="000000"/>
              </a:buClr>
              <a:buSzPct val="95348"/>
              <a:buFont typeface="Arial Narrow"/>
              <a:buChar char="•"/>
              <a:tabLst>
                <a:tab pos="594995" algn="l"/>
              </a:tabLst>
            </a:pPr>
            <a:r>
              <a:rPr sz="2150" spc="5" dirty="0">
                <a:solidFill>
                  <a:srgbClr val="0000CC"/>
                </a:solidFill>
                <a:latin typeface="Calibri"/>
                <a:cs typeface="Calibri"/>
              </a:rPr>
              <a:t>2 </a:t>
            </a:r>
            <a:r>
              <a:rPr sz="2150" spc="-5" dirty="0">
                <a:solidFill>
                  <a:srgbClr val="0000CC"/>
                </a:solidFill>
                <a:latin typeface="Calibri"/>
                <a:cs typeface="Calibri"/>
              </a:rPr>
              <a:t>or </a:t>
            </a:r>
            <a:r>
              <a:rPr sz="2150" dirty="0">
                <a:solidFill>
                  <a:srgbClr val="0000CC"/>
                </a:solidFill>
                <a:latin typeface="Calibri"/>
                <a:cs typeface="Calibri"/>
              </a:rPr>
              <a:t>more</a:t>
            </a:r>
            <a:r>
              <a:rPr sz="2150" spc="90" dirty="0">
                <a:solidFill>
                  <a:srgbClr val="0000CC"/>
                </a:solidFill>
                <a:latin typeface="Calibri"/>
                <a:cs typeface="Calibri"/>
              </a:rPr>
              <a:t> </a:t>
            </a:r>
            <a:r>
              <a:rPr sz="2150" dirty="0">
                <a:solidFill>
                  <a:srgbClr val="0000CC"/>
                </a:solidFill>
                <a:latin typeface="Calibri"/>
                <a:cs typeface="Calibri"/>
              </a:rPr>
              <a:t>parties</a:t>
            </a:r>
            <a:endParaRPr sz="2150">
              <a:latin typeface="Calibri"/>
              <a:cs typeface="Calibri"/>
            </a:endParaRPr>
          </a:p>
          <a:p>
            <a:pPr marL="594360" lvl="1" indent="-277495">
              <a:lnSpc>
                <a:spcPct val="100000"/>
              </a:lnSpc>
              <a:spcBef>
                <a:spcPts val="35"/>
              </a:spcBef>
              <a:buClr>
                <a:srgbClr val="000000"/>
              </a:buClr>
              <a:buSzPct val="95348"/>
              <a:buFont typeface="Arial Narrow"/>
              <a:buChar char="•"/>
              <a:tabLst>
                <a:tab pos="594995" algn="l"/>
              </a:tabLst>
            </a:pPr>
            <a:r>
              <a:rPr sz="2150" dirty="0">
                <a:solidFill>
                  <a:srgbClr val="0000CC"/>
                </a:solidFill>
                <a:latin typeface="Calibri"/>
                <a:cs typeface="Calibri"/>
              </a:rPr>
              <a:t>Has a specific</a:t>
            </a:r>
            <a:r>
              <a:rPr sz="2150" spc="110" dirty="0">
                <a:solidFill>
                  <a:srgbClr val="0000CC"/>
                </a:solidFill>
                <a:latin typeface="Calibri"/>
                <a:cs typeface="Calibri"/>
              </a:rPr>
              <a:t> </a:t>
            </a:r>
            <a:r>
              <a:rPr sz="2150" spc="-5" dirty="0">
                <a:solidFill>
                  <a:srgbClr val="0000CC"/>
                </a:solidFill>
                <a:latin typeface="Calibri"/>
                <a:cs typeface="Calibri"/>
              </a:rPr>
              <a:t>purpose</a:t>
            </a:r>
            <a:endParaRPr sz="2150">
              <a:latin typeface="Calibri"/>
              <a:cs typeface="Calibri"/>
            </a:endParaRPr>
          </a:p>
          <a:p>
            <a:pPr marL="594360" lvl="1" indent="-277495">
              <a:lnSpc>
                <a:spcPct val="100000"/>
              </a:lnSpc>
              <a:spcBef>
                <a:spcPts val="35"/>
              </a:spcBef>
              <a:buClr>
                <a:srgbClr val="000000"/>
              </a:buClr>
              <a:buSzPct val="95348"/>
              <a:buFont typeface="Arial Narrow"/>
              <a:buChar char="•"/>
              <a:tabLst>
                <a:tab pos="594995" algn="l"/>
              </a:tabLst>
            </a:pPr>
            <a:r>
              <a:rPr sz="2150" spc="5" dirty="0">
                <a:solidFill>
                  <a:srgbClr val="0000CC"/>
                </a:solidFill>
                <a:latin typeface="Calibri"/>
                <a:cs typeface="Calibri"/>
              </a:rPr>
              <a:t>Precisely </a:t>
            </a:r>
            <a:r>
              <a:rPr sz="2150" dirty="0">
                <a:solidFill>
                  <a:srgbClr val="0000CC"/>
                </a:solidFill>
                <a:latin typeface="Calibri"/>
                <a:cs typeface="Calibri"/>
              </a:rPr>
              <a:t>defined sequence </a:t>
            </a:r>
            <a:r>
              <a:rPr sz="2150" spc="-5" dirty="0">
                <a:solidFill>
                  <a:srgbClr val="0000CC"/>
                </a:solidFill>
                <a:latin typeface="Calibri"/>
                <a:cs typeface="Calibri"/>
              </a:rPr>
              <a:t>of</a:t>
            </a:r>
            <a:r>
              <a:rPr sz="2150" spc="155" dirty="0">
                <a:solidFill>
                  <a:srgbClr val="0000CC"/>
                </a:solidFill>
                <a:latin typeface="Calibri"/>
                <a:cs typeface="Calibri"/>
              </a:rPr>
              <a:t> </a:t>
            </a:r>
            <a:r>
              <a:rPr sz="2150" dirty="0">
                <a:solidFill>
                  <a:srgbClr val="0000CC"/>
                </a:solidFill>
                <a:latin typeface="Calibri"/>
                <a:cs typeface="Calibri"/>
              </a:rPr>
              <a:t>steps</a:t>
            </a:r>
            <a:endParaRPr sz="2150">
              <a:latin typeface="Calibri"/>
              <a:cs typeface="Calibri"/>
            </a:endParaRPr>
          </a:p>
          <a:p>
            <a:pPr marL="594360" lvl="1" indent="-277495">
              <a:lnSpc>
                <a:spcPct val="100000"/>
              </a:lnSpc>
              <a:spcBef>
                <a:spcPts val="35"/>
              </a:spcBef>
              <a:buClr>
                <a:srgbClr val="000000"/>
              </a:buClr>
              <a:buSzPct val="95348"/>
              <a:buFont typeface="Arial Narrow"/>
              <a:buChar char="•"/>
              <a:tabLst>
                <a:tab pos="594995" algn="l"/>
              </a:tabLst>
            </a:pPr>
            <a:r>
              <a:rPr sz="2150" dirty="0">
                <a:solidFill>
                  <a:srgbClr val="0000CC"/>
                </a:solidFill>
                <a:latin typeface="Calibri"/>
                <a:cs typeface="Calibri"/>
              </a:rPr>
              <a:t>Some “secrets” </a:t>
            </a:r>
            <a:r>
              <a:rPr sz="2150" spc="-5" dirty="0">
                <a:solidFill>
                  <a:srgbClr val="0000CC"/>
                </a:solidFill>
                <a:latin typeface="Calibri"/>
                <a:cs typeface="Calibri"/>
              </a:rPr>
              <a:t>are</a:t>
            </a:r>
            <a:r>
              <a:rPr sz="2150" spc="145" dirty="0">
                <a:solidFill>
                  <a:srgbClr val="0000CC"/>
                </a:solidFill>
                <a:latin typeface="Calibri"/>
                <a:cs typeface="Calibri"/>
              </a:rPr>
              <a:t> </a:t>
            </a:r>
            <a:r>
              <a:rPr sz="2150" dirty="0">
                <a:solidFill>
                  <a:srgbClr val="0000CC"/>
                </a:solidFill>
                <a:latin typeface="Calibri"/>
                <a:cs typeface="Calibri"/>
              </a:rPr>
              <a:t>involved</a:t>
            </a:r>
            <a:endParaRPr sz="215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35"/>
              </a:spcBef>
              <a:buFont typeface="Arial Narrow"/>
              <a:buChar char="•"/>
            </a:pPr>
            <a:endParaRPr sz="2400">
              <a:latin typeface="Calibri"/>
              <a:cs typeface="Calibri"/>
            </a:endParaRPr>
          </a:p>
          <a:p>
            <a:pPr marL="219710" marR="5080" indent="-207645">
              <a:lnSpc>
                <a:spcPct val="101200"/>
              </a:lnSpc>
              <a:buSzPct val="95918"/>
              <a:buFont typeface="Arial Narrow"/>
              <a:buChar char="•"/>
              <a:tabLst>
                <a:tab pos="330200" algn="l"/>
              </a:tabLst>
            </a:pPr>
            <a:r>
              <a:rPr sz="2450" spc="10" dirty="0">
                <a:latin typeface="Calibri"/>
                <a:cs typeface="Calibri"/>
              </a:rPr>
              <a:t>Symmetric </a:t>
            </a:r>
            <a:r>
              <a:rPr sz="2450" spc="5" dirty="0">
                <a:latin typeface="Calibri"/>
                <a:cs typeface="Calibri"/>
              </a:rPr>
              <a:t>and </a:t>
            </a:r>
            <a:r>
              <a:rPr sz="2450" spc="10" dirty="0">
                <a:latin typeface="Calibri"/>
                <a:cs typeface="Calibri"/>
              </a:rPr>
              <a:t>Asymmetric </a:t>
            </a:r>
            <a:r>
              <a:rPr sz="2450" spc="5" dirty="0">
                <a:latin typeface="Calibri"/>
                <a:cs typeface="Calibri"/>
              </a:rPr>
              <a:t>algorithms are used </a:t>
            </a:r>
            <a:r>
              <a:rPr sz="2450" dirty="0">
                <a:latin typeface="Calibri"/>
                <a:cs typeface="Calibri"/>
              </a:rPr>
              <a:t>as </a:t>
            </a:r>
            <a:r>
              <a:rPr sz="2450" spc="5" dirty="0">
                <a:latin typeface="Calibri"/>
                <a:cs typeface="Calibri"/>
              </a:rPr>
              <a:t>building  blocks </a:t>
            </a:r>
            <a:r>
              <a:rPr sz="2450" spc="10" dirty="0">
                <a:latin typeface="Calibri"/>
                <a:cs typeface="Calibri"/>
              </a:rPr>
              <a:t>in</a:t>
            </a:r>
            <a:r>
              <a:rPr sz="2450" spc="45" dirty="0">
                <a:latin typeface="Calibri"/>
                <a:cs typeface="Calibri"/>
              </a:rPr>
              <a:t> </a:t>
            </a:r>
            <a:r>
              <a:rPr sz="2450" spc="5" dirty="0">
                <a:latin typeface="Calibri"/>
                <a:cs typeface="Calibri"/>
              </a:rPr>
              <a:t>protocols</a:t>
            </a:r>
            <a:endParaRPr sz="24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531095" y="6998716"/>
            <a:ext cx="414527" cy="4114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71144" y="7007859"/>
            <a:ext cx="390144" cy="3931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76731" y="762000"/>
            <a:ext cx="3717925" cy="52324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250" b="0" spc="5" dirty="0">
                <a:latin typeface="Calibri"/>
                <a:cs typeface="Calibri"/>
              </a:rPr>
              <a:t>Coin </a:t>
            </a:r>
            <a:r>
              <a:rPr sz="3250" b="0" spc="-5" dirty="0">
                <a:latin typeface="Calibri"/>
                <a:cs typeface="Calibri"/>
              </a:rPr>
              <a:t>Flipping</a:t>
            </a:r>
            <a:r>
              <a:rPr sz="3250" b="0" dirty="0">
                <a:latin typeface="Calibri"/>
                <a:cs typeface="Calibri"/>
              </a:rPr>
              <a:t> </a:t>
            </a:r>
            <a:r>
              <a:rPr sz="3250" b="0" spc="5" dirty="0">
                <a:latin typeface="Calibri"/>
                <a:cs typeface="Calibri"/>
              </a:rPr>
              <a:t>Protocol</a:t>
            </a:r>
            <a:endParaRPr sz="325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76731" y="1807464"/>
            <a:ext cx="6719570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329565" indent="-317500">
              <a:lnSpc>
                <a:spcPct val="100000"/>
              </a:lnSpc>
              <a:spcBef>
                <a:spcPts val="120"/>
              </a:spcBef>
              <a:buSzPct val="95918"/>
              <a:buFont typeface="Arial Narrow"/>
              <a:buChar char="•"/>
              <a:tabLst>
                <a:tab pos="330200" algn="l"/>
              </a:tabLst>
            </a:pPr>
            <a:r>
              <a:rPr sz="2450" spc="10" dirty="0">
                <a:latin typeface="Calibri"/>
                <a:cs typeface="Calibri"/>
              </a:rPr>
              <a:t>Alice </a:t>
            </a:r>
            <a:r>
              <a:rPr sz="2450" spc="5" dirty="0">
                <a:latin typeface="Calibri"/>
                <a:cs typeface="Calibri"/>
              </a:rPr>
              <a:t>and </a:t>
            </a:r>
            <a:r>
              <a:rPr sz="2450" spc="10" dirty="0">
                <a:latin typeface="Calibri"/>
                <a:cs typeface="Calibri"/>
              </a:rPr>
              <a:t>Bob </a:t>
            </a:r>
            <a:r>
              <a:rPr sz="2450" spc="5" dirty="0">
                <a:latin typeface="Calibri"/>
                <a:cs typeface="Calibri"/>
              </a:rPr>
              <a:t>want </a:t>
            </a:r>
            <a:r>
              <a:rPr sz="2450" spc="10" dirty="0">
                <a:latin typeface="Calibri"/>
                <a:cs typeface="Calibri"/>
              </a:rPr>
              <a:t>to </a:t>
            </a:r>
            <a:r>
              <a:rPr sz="2450" spc="5" dirty="0">
                <a:latin typeface="Calibri"/>
                <a:cs typeface="Calibri"/>
              </a:rPr>
              <a:t>toss </a:t>
            </a:r>
            <a:r>
              <a:rPr sz="2450" spc="10" dirty="0">
                <a:latin typeface="Calibri"/>
                <a:cs typeface="Calibri"/>
              </a:rPr>
              <a:t>a coin </a:t>
            </a:r>
            <a:r>
              <a:rPr sz="2450" spc="5" dirty="0">
                <a:latin typeface="Calibri"/>
                <a:cs typeface="Calibri"/>
              </a:rPr>
              <a:t>over </a:t>
            </a:r>
            <a:r>
              <a:rPr sz="2450" spc="10" dirty="0">
                <a:latin typeface="Calibri"/>
                <a:cs typeface="Calibri"/>
              </a:rPr>
              <a:t>the</a:t>
            </a:r>
            <a:r>
              <a:rPr sz="2450" spc="200" dirty="0">
                <a:latin typeface="Calibri"/>
                <a:cs typeface="Calibri"/>
              </a:rPr>
              <a:t> </a:t>
            </a:r>
            <a:r>
              <a:rPr sz="2450" dirty="0">
                <a:latin typeface="Calibri"/>
                <a:cs typeface="Calibri"/>
              </a:rPr>
              <a:t>phone!</a:t>
            </a:r>
            <a:endParaRPr sz="2450">
              <a:latin typeface="Calibri"/>
              <a:cs typeface="Calibri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3898391" y="4502403"/>
            <a:ext cx="3011805" cy="304800"/>
            <a:chOff x="3898391" y="4502403"/>
            <a:chExt cx="3011805" cy="304800"/>
          </a:xfrm>
        </p:grpSpPr>
        <p:sp>
          <p:nvSpPr>
            <p:cNvPr id="7" name="object 7"/>
            <p:cNvSpPr/>
            <p:nvPr/>
          </p:nvSpPr>
          <p:spPr>
            <a:xfrm>
              <a:off x="3913631" y="4523739"/>
              <a:ext cx="2987040" cy="259079"/>
            </a:xfrm>
            <a:custGeom>
              <a:avLst/>
              <a:gdLst/>
              <a:ahLst/>
              <a:cxnLst/>
              <a:rect l="l" t="t" r="r" b="b"/>
              <a:pathLst>
                <a:path w="2987040" h="259079">
                  <a:moveTo>
                    <a:pt x="128015" y="0"/>
                  </a:moveTo>
                  <a:lnTo>
                    <a:pt x="0" y="131064"/>
                  </a:lnTo>
                  <a:lnTo>
                    <a:pt x="128015" y="259080"/>
                  </a:lnTo>
                  <a:lnTo>
                    <a:pt x="128015" y="195072"/>
                  </a:lnTo>
                  <a:lnTo>
                    <a:pt x="2987040" y="195072"/>
                  </a:lnTo>
                  <a:lnTo>
                    <a:pt x="2987040" y="67056"/>
                  </a:lnTo>
                  <a:lnTo>
                    <a:pt x="128015" y="67056"/>
                  </a:lnTo>
                  <a:lnTo>
                    <a:pt x="128015" y="0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898391" y="4502403"/>
              <a:ext cx="3011805" cy="304800"/>
            </a:xfrm>
            <a:custGeom>
              <a:avLst/>
              <a:gdLst/>
              <a:ahLst/>
              <a:cxnLst/>
              <a:rect l="l" t="t" r="r" b="b"/>
              <a:pathLst>
                <a:path w="3011804" h="304800">
                  <a:moveTo>
                    <a:pt x="152400" y="0"/>
                  </a:moveTo>
                  <a:lnTo>
                    <a:pt x="0" y="152400"/>
                  </a:lnTo>
                  <a:lnTo>
                    <a:pt x="152400" y="304800"/>
                  </a:lnTo>
                  <a:lnTo>
                    <a:pt x="152400" y="280416"/>
                  </a:lnTo>
                  <a:lnTo>
                    <a:pt x="134112" y="280416"/>
                  </a:lnTo>
                  <a:lnTo>
                    <a:pt x="134112" y="258717"/>
                  </a:lnTo>
                  <a:lnTo>
                    <a:pt x="36221" y="158496"/>
                  </a:lnTo>
                  <a:lnTo>
                    <a:pt x="21336" y="158496"/>
                  </a:lnTo>
                  <a:lnTo>
                    <a:pt x="21336" y="143256"/>
                  </a:lnTo>
                  <a:lnTo>
                    <a:pt x="36575" y="143256"/>
                  </a:lnTo>
                  <a:lnTo>
                    <a:pt x="134112" y="45720"/>
                  </a:lnTo>
                  <a:lnTo>
                    <a:pt x="134112" y="21336"/>
                  </a:lnTo>
                  <a:lnTo>
                    <a:pt x="152400" y="21336"/>
                  </a:lnTo>
                  <a:lnTo>
                    <a:pt x="152400" y="0"/>
                  </a:lnTo>
                  <a:close/>
                </a:path>
                <a:path w="3011804" h="304800">
                  <a:moveTo>
                    <a:pt x="134112" y="258717"/>
                  </a:moveTo>
                  <a:lnTo>
                    <a:pt x="134112" y="280416"/>
                  </a:lnTo>
                  <a:lnTo>
                    <a:pt x="149352" y="274320"/>
                  </a:lnTo>
                  <a:lnTo>
                    <a:pt x="134112" y="258717"/>
                  </a:lnTo>
                  <a:close/>
                </a:path>
                <a:path w="3011804" h="304800">
                  <a:moveTo>
                    <a:pt x="2993136" y="207264"/>
                  </a:moveTo>
                  <a:lnTo>
                    <a:pt x="134112" y="207264"/>
                  </a:lnTo>
                  <a:lnTo>
                    <a:pt x="134112" y="258717"/>
                  </a:lnTo>
                  <a:lnTo>
                    <a:pt x="149352" y="274320"/>
                  </a:lnTo>
                  <a:lnTo>
                    <a:pt x="134112" y="280416"/>
                  </a:lnTo>
                  <a:lnTo>
                    <a:pt x="152400" y="280416"/>
                  </a:lnTo>
                  <a:lnTo>
                    <a:pt x="152400" y="225552"/>
                  </a:lnTo>
                  <a:lnTo>
                    <a:pt x="143256" y="225552"/>
                  </a:lnTo>
                  <a:lnTo>
                    <a:pt x="152400" y="216408"/>
                  </a:lnTo>
                  <a:lnTo>
                    <a:pt x="2993136" y="216408"/>
                  </a:lnTo>
                  <a:lnTo>
                    <a:pt x="2993136" y="207264"/>
                  </a:lnTo>
                  <a:close/>
                </a:path>
                <a:path w="3011804" h="304800">
                  <a:moveTo>
                    <a:pt x="152400" y="216408"/>
                  </a:moveTo>
                  <a:lnTo>
                    <a:pt x="143256" y="225552"/>
                  </a:lnTo>
                  <a:lnTo>
                    <a:pt x="152400" y="225552"/>
                  </a:lnTo>
                  <a:lnTo>
                    <a:pt x="152400" y="216408"/>
                  </a:lnTo>
                  <a:close/>
                </a:path>
                <a:path w="3011804" h="304800">
                  <a:moveTo>
                    <a:pt x="3011424" y="207264"/>
                  </a:moveTo>
                  <a:lnTo>
                    <a:pt x="3002280" y="207264"/>
                  </a:lnTo>
                  <a:lnTo>
                    <a:pt x="2993136" y="216408"/>
                  </a:lnTo>
                  <a:lnTo>
                    <a:pt x="152400" y="216408"/>
                  </a:lnTo>
                  <a:lnTo>
                    <a:pt x="152400" y="225552"/>
                  </a:lnTo>
                  <a:lnTo>
                    <a:pt x="3011424" y="225552"/>
                  </a:lnTo>
                  <a:lnTo>
                    <a:pt x="3011424" y="207264"/>
                  </a:lnTo>
                  <a:close/>
                </a:path>
                <a:path w="3011804" h="304800">
                  <a:moveTo>
                    <a:pt x="2993136" y="88392"/>
                  </a:moveTo>
                  <a:lnTo>
                    <a:pt x="2993136" y="216408"/>
                  </a:lnTo>
                  <a:lnTo>
                    <a:pt x="3002280" y="207264"/>
                  </a:lnTo>
                  <a:lnTo>
                    <a:pt x="3011424" y="207264"/>
                  </a:lnTo>
                  <a:lnTo>
                    <a:pt x="3011424" y="97536"/>
                  </a:lnTo>
                  <a:lnTo>
                    <a:pt x="3002280" y="97536"/>
                  </a:lnTo>
                  <a:lnTo>
                    <a:pt x="2993136" y="88392"/>
                  </a:lnTo>
                  <a:close/>
                </a:path>
                <a:path w="3011804" h="304800">
                  <a:moveTo>
                    <a:pt x="21336" y="143256"/>
                  </a:moveTo>
                  <a:lnTo>
                    <a:pt x="21336" y="158496"/>
                  </a:lnTo>
                  <a:lnTo>
                    <a:pt x="28866" y="150965"/>
                  </a:lnTo>
                  <a:lnTo>
                    <a:pt x="21336" y="143256"/>
                  </a:lnTo>
                  <a:close/>
                </a:path>
                <a:path w="3011804" h="304800">
                  <a:moveTo>
                    <a:pt x="28866" y="150965"/>
                  </a:moveTo>
                  <a:lnTo>
                    <a:pt x="21336" y="158496"/>
                  </a:lnTo>
                  <a:lnTo>
                    <a:pt x="36221" y="158496"/>
                  </a:lnTo>
                  <a:lnTo>
                    <a:pt x="28866" y="150965"/>
                  </a:lnTo>
                  <a:close/>
                </a:path>
                <a:path w="3011804" h="304800">
                  <a:moveTo>
                    <a:pt x="36575" y="143256"/>
                  </a:moveTo>
                  <a:lnTo>
                    <a:pt x="21336" y="143256"/>
                  </a:lnTo>
                  <a:lnTo>
                    <a:pt x="28866" y="150965"/>
                  </a:lnTo>
                  <a:lnTo>
                    <a:pt x="36575" y="143256"/>
                  </a:lnTo>
                  <a:close/>
                </a:path>
                <a:path w="3011804" h="304800">
                  <a:moveTo>
                    <a:pt x="152400" y="21336"/>
                  </a:moveTo>
                  <a:lnTo>
                    <a:pt x="134112" y="21336"/>
                  </a:lnTo>
                  <a:lnTo>
                    <a:pt x="149352" y="30480"/>
                  </a:lnTo>
                  <a:lnTo>
                    <a:pt x="134112" y="45720"/>
                  </a:lnTo>
                  <a:lnTo>
                    <a:pt x="134112" y="97536"/>
                  </a:lnTo>
                  <a:lnTo>
                    <a:pt x="2993136" y="97536"/>
                  </a:lnTo>
                  <a:lnTo>
                    <a:pt x="2993136" y="88392"/>
                  </a:lnTo>
                  <a:lnTo>
                    <a:pt x="152400" y="88392"/>
                  </a:lnTo>
                  <a:lnTo>
                    <a:pt x="143256" y="76200"/>
                  </a:lnTo>
                  <a:lnTo>
                    <a:pt x="152400" y="76200"/>
                  </a:lnTo>
                  <a:lnTo>
                    <a:pt x="152400" y="21336"/>
                  </a:lnTo>
                  <a:close/>
                </a:path>
                <a:path w="3011804" h="304800">
                  <a:moveTo>
                    <a:pt x="3011424" y="76200"/>
                  </a:moveTo>
                  <a:lnTo>
                    <a:pt x="152400" y="76200"/>
                  </a:lnTo>
                  <a:lnTo>
                    <a:pt x="152400" y="88392"/>
                  </a:lnTo>
                  <a:lnTo>
                    <a:pt x="2993136" y="88392"/>
                  </a:lnTo>
                  <a:lnTo>
                    <a:pt x="3002280" y="97536"/>
                  </a:lnTo>
                  <a:lnTo>
                    <a:pt x="3011424" y="97536"/>
                  </a:lnTo>
                  <a:lnTo>
                    <a:pt x="3011424" y="76200"/>
                  </a:lnTo>
                  <a:close/>
                </a:path>
                <a:path w="3011804" h="304800">
                  <a:moveTo>
                    <a:pt x="152400" y="76200"/>
                  </a:moveTo>
                  <a:lnTo>
                    <a:pt x="143256" y="76200"/>
                  </a:lnTo>
                  <a:lnTo>
                    <a:pt x="152400" y="88392"/>
                  </a:lnTo>
                  <a:lnTo>
                    <a:pt x="152400" y="76200"/>
                  </a:lnTo>
                  <a:close/>
                </a:path>
                <a:path w="3011804" h="304800">
                  <a:moveTo>
                    <a:pt x="134112" y="21336"/>
                  </a:moveTo>
                  <a:lnTo>
                    <a:pt x="134112" y="45720"/>
                  </a:lnTo>
                  <a:lnTo>
                    <a:pt x="149352" y="30480"/>
                  </a:lnTo>
                  <a:lnTo>
                    <a:pt x="134112" y="2133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4284979" y="5404104"/>
            <a:ext cx="2254250" cy="3111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850" spc="-20" dirty="0">
                <a:latin typeface="Arial"/>
                <a:cs typeface="Arial"/>
              </a:rPr>
              <a:t>“Sorry, </a:t>
            </a:r>
            <a:r>
              <a:rPr sz="1850" dirty="0">
                <a:latin typeface="Arial"/>
                <a:cs typeface="Arial"/>
              </a:rPr>
              <a:t>it </a:t>
            </a:r>
            <a:r>
              <a:rPr sz="1850" spc="10" dirty="0">
                <a:latin typeface="Arial"/>
                <a:cs typeface="Arial"/>
              </a:rPr>
              <a:t>was</a:t>
            </a:r>
            <a:r>
              <a:rPr sz="1850" spc="-35" dirty="0">
                <a:latin typeface="Arial"/>
                <a:cs typeface="Arial"/>
              </a:rPr>
              <a:t> </a:t>
            </a:r>
            <a:r>
              <a:rPr sz="1850" spc="15" dirty="0">
                <a:latin typeface="Arial"/>
                <a:cs typeface="Arial"/>
              </a:rPr>
              <a:t>heads!”</a:t>
            </a:r>
            <a:endParaRPr sz="185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068315" y="4236720"/>
            <a:ext cx="656590" cy="3111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850" spc="-30" dirty="0">
                <a:latin typeface="Arial"/>
                <a:cs typeface="Arial"/>
              </a:rPr>
              <a:t>“Tails”</a:t>
            </a:r>
            <a:endParaRPr sz="18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334003" y="3191255"/>
            <a:ext cx="3931285" cy="3111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850" spc="10" dirty="0">
                <a:latin typeface="Arial"/>
                <a:cs typeface="Arial"/>
              </a:rPr>
              <a:t>“My </a:t>
            </a:r>
            <a:r>
              <a:rPr sz="1850" spc="5" dirty="0">
                <a:latin typeface="Arial"/>
                <a:cs typeface="Arial"/>
              </a:rPr>
              <a:t>son will toss the </a:t>
            </a:r>
            <a:r>
              <a:rPr sz="1850" dirty="0">
                <a:latin typeface="Arial"/>
                <a:cs typeface="Arial"/>
              </a:rPr>
              <a:t>coin, </a:t>
            </a:r>
            <a:r>
              <a:rPr sz="1850" spc="-10" dirty="0">
                <a:latin typeface="Arial"/>
                <a:cs typeface="Arial"/>
              </a:rPr>
              <a:t>you </a:t>
            </a:r>
            <a:r>
              <a:rPr sz="1850" dirty="0">
                <a:latin typeface="Arial"/>
                <a:cs typeface="Arial"/>
              </a:rPr>
              <a:t>call </a:t>
            </a:r>
            <a:r>
              <a:rPr sz="1850" spc="15" dirty="0">
                <a:latin typeface="Arial"/>
                <a:cs typeface="Arial"/>
              </a:rPr>
              <a:t>it!”</a:t>
            </a:r>
            <a:endParaRPr sz="1850">
              <a:latin typeface="Arial"/>
              <a:cs typeface="Arial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3904488" y="3533140"/>
            <a:ext cx="3011805" cy="277495"/>
            <a:chOff x="3904488" y="3533140"/>
            <a:chExt cx="3011805" cy="277495"/>
          </a:xfrm>
        </p:grpSpPr>
        <p:sp>
          <p:nvSpPr>
            <p:cNvPr id="13" name="object 13"/>
            <p:cNvSpPr/>
            <p:nvPr/>
          </p:nvSpPr>
          <p:spPr>
            <a:xfrm>
              <a:off x="3913632" y="3557524"/>
              <a:ext cx="2987040" cy="228600"/>
            </a:xfrm>
            <a:custGeom>
              <a:avLst/>
              <a:gdLst/>
              <a:ahLst/>
              <a:cxnLst/>
              <a:rect l="l" t="t" r="r" b="b"/>
              <a:pathLst>
                <a:path w="2987040" h="228600">
                  <a:moveTo>
                    <a:pt x="2874264" y="0"/>
                  </a:moveTo>
                  <a:lnTo>
                    <a:pt x="2874264" y="57912"/>
                  </a:lnTo>
                  <a:lnTo>
                    <a:pt x="0" y="57912"/>
                  </a:lnTo>
                  <a:lnTo>
                    <a:pt x="0" y="170687"/>
                  </a:lnTo>
                  <a:lnTo>
                    <a:pt x="2874264" y="170687"/>
                  </a:lnTo>
                  <a:lnTo>
                    <a:pt x="2874264" y="228600"/>
                  </a:lnTo>
                  <a:lnTo>
                    <a:pt x="2987040" y="115824"/>
                  </a:lnTo>
                  <a:lnTo>
                    <a:pt x="2874264" y="0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904488" y="3533140"/>
              <a:ext cx="3011805" cy="277495"/>
            </a:xfrm>
            <a:custGeom>
              <a:avLst/>
              <a:gdLst/>
              <a:ahLst/>
              <a:cxnLst/>
              <a:rect l="l" t="t" r="r" b="b"/>
              <a:pathLst>
                <a:path w="3011804" h="277495">
                  <a:moveTo>
                    <a:pt x="2871216" y="195072"/>
                  </a:moveTo>
                  <a:lnTo>
                    <a:pt x="2871216" y="277368"/>
                  </a:lnTo>
                  <a:lnTo>
                    <a:pt x="2896141" y="252984"/>
                  </a:lnTo>
                  <a:lnTo>
                    <a:pt x="2892552" y="252984"/>
                  </a:lnTo>
                  <a:lnTo>
                    <a:pt x="2874264" y="246887"/>
                  </a:lnTo>
                  <a:lnTo>
                    <a:pt x="2892552" y="228599"/>
                  </a:lnTo>
                  <a:lnTo>
                    <a:pt x="2892552" y="204215"/>
                  </a:lnTo>
                  <a:lnTo>
                    <a:pt x="2883408" y="204215"/>
                  </a:lnTo>
                  <a:lnTo>
                    <a:pt x="2871216" y="195072"/>
                  </a:lnTo>
                  <a:close/>
                </a:path>
                <a:path w="3011804" h="277495">
                  <a:moveTo>
                    <a:pt x="2892552" y="228599"/>
                  </a:moveTo>
                  <a:lnTo>
                    <a:pt x="2874264" y="246887"/>
                  </a:lnTo>
                  <a:lnTo>
                    <a:pt x="2892552" y="252984"/>
                  </a:lnTo>
                  <a:lnTo>
                    <a:pt x="2892552" y="228599"/>
                  </a:lnTo>
                  <a:close/>
                </a:path>
                <a:path w="3011804" h="277495">
                  <a:moveTo>
                    <a:pt x="2982467" y="138684"/>
                  </a:moveTo>
                  <a:lnTo>
                    <a:pt x="2892552" y="228599"/>
                  </a:lnTo>
                  <a:lnTo>
                    <a:pt x="2892552" y="252984"/>
                  </a:lnTo>
                  <a:lnTo>
                    <a:pt x="2896141" y="252984"/>
                  </a:lnTo>
                  <a:lnTo>
                    <a:pt x="3005192" y="146304"/>
                  </a:lnTo>
                  <a:lnTo>
                    <a:pt x="2990088" y="146304"/>
                  </a:lnTo>
                  <a:lnTo>
                    <a:pt x="2982467" y="138684"/>
                  </a:lnTo>
                  <a:close/>
                </a:path>
                <a:path w="3011804" h="277495">
                  <a:moveTo>
                    <a:pt x="2871216" y="73151"/>
                  </a:moveTo>
                  <a:lnTo>
                    <a:pt x="0" y="73151"/>
                  </a:lnTo>
                  <a:lnTo>
                    <a:pt x="0" y="204215"/>
                  </a:lnTo>
                  <a:lnTo>
                    <a:pt x="2871216" y="204215"/>
                  </a:lnTo>
                  <a:lnTo>
                    <a:pt x="2871216" y="195072"/>
                  </a:lnTo>
                  <a:lnTo>
                    <a:pt x="18287" y="195072"/>
                  </a:lnTo>
                  <a:lnTo>
                    <a:pt x="9144" y="185927"/>
                  </a:lnTo>
                  <a:lnTo>
                    <a:pt x="18287" y="185927"/>
                  </a:lnTo>
                  <a:lnTo>
                    <a:pt x="18287" y="91439"/>
                  </a:lnTo>
                  <a:lnTo>
                    <a:pt x="9144" y="91439"/>
                  </a:lnTo>
                  <a:lnTo>
                    <a:pt x="18287" y="82296"/>
                  </a:lnTo>
                  <a:lnTo>
                    <a:pt x="2871216" y="82296"/>
                  </a:lnTo>
                  <a:lnTo>
                    <a:pt x="2871216" y="73151"/>
                  </a:lnTo>
                  <a:close/>
                </a:path>
                <a:path w="3011804" h="277495">
                  <a:moveTo>
                    <a:pt x="2892552" y="185927"/>
                  </a:moveTo>
                  <a:lnTo>
                    <a:pt x="18287" y="185927"/>
                  </a:lnTo>
                  <a:lnTo>
                    <a:pt x="18287" y="195072"/>
                  </a:lnTo>
                  <a:lnTo>
                    <a:pt x="2871216" y="195072"/>
                  </a:lnTo>
                  <a:lnTo>
                    <a:pt x="2883408" y="204215"/>
                  </a:lnTo>
                  <a:lnTo>
                    <a:pt x="2892552" y="204215"/>
                  </a:lnTo>
                  <a:lnTo>
                    <a:pt x="2892552" y="185927"/>
                  </a:lnTo>
                  <a:close/>
                </a:path>
                <a:path w="3011804" h="277495">
                  <a:moveTo>
                    <a:pt x="18287" y="185927"/>
                  </a:moveTo>
                  <a:lnTo>
                    <a:pt x="9144" y="185927"/>
                  </a:lnTo>
                  <a:lnTo>
                    <a:pt x="18287" y="195072"/>
                  </a:lnTo>
                  <a:lnTo>
                    <a:pt x="18287" y="185927"/>
                  </a:lnTo>
                  <a:close/>
                </a:path>
                <a:path w="3011804" h="277495">
                  <a:moveTo>
                    <a:pt x="2990088" y="131063"/>
                  </a:moveTo>
                  <a:lnTo>
                    <a:pt x="2982467" y="138684"/>
                  </a:lnTo>
                  <a:lnTo>
                    <a:pt x="2990088" y="146304"/>
                  </a:lnTo>
                  <a:lnTo>
                    <a:pt x="2990088" y="131063"/>
                  </a:lnTo>
                  <a:close/>
                </a:path>
                <a:path w="3011804" h="277495">
                  <a:moveTo>
                    <a:pt x="3002279" y="131063"/>
                  </a:moveTo>
                  <a:lnTo>
                    <a:pt x="2990088" y="131063"/>
                  </a:lnTo>
                  <a:lnTo>
                    <a:pt x="2990088" y="146304"/>
                  </a:lnTo>
                  <a:lnTo>
                    <a:pt x="3005192" y="146304"/>
                  </a:lnTo>
                  <a:lnTo>
                    <a:pt x="3011423" y="140208"/>
                  </a:lnTo>
                  <a:lnTo>
                    <a:pt x="3002279" y="131063"/>
                  </a:lnTo>
                  <a:close/>
                </a:path>
                <a:path w="3011804" h="277495">
                  <a:moveTo>
                    <a:pt x="2895599" y="24384"/>
                  </a:moveTo>
                  <a:lnTo>
                    <a:pt x="2892552" y="24384"/>
                  </a:lnTo>
                  <a:lnTo>
                    <a:pt x="2892552" y="48768"/>
                  </a:lnTo>
                  <a:lnTo>
                    <a:pt x="2982467" y="138684"/>
                  </a:lnTo>
                  <a:lnTo>
                    <a:pt x="2990088" y="131063"/>
                  </a:lnTo>
                  <a:lnTo>
                    <a:pt x="3002279" y="131063"/>
                  </a:lnTo>
                  <a:lnTo>
                    <a:pt x="2895599" y="24384"/>
                  </a:lnTo>
                  <a:close/>
                </a:path>
                <a:path w="3011804" h="277495">
                  <a:moveTo>
                    <a:pt x="18287" y="82296"/>
                  </a:moveTo>
                  <a:lnTo>
                    <a:pt x="9144" y="91439"/>
                  </a:lnTo>
                  <a:lnTo>
                    <a:pt x="18287" y="91439"/>
                  </a:lnTo>
                  <a:lnTo>
                    <a:pt x="18287" y="82296"/>
                  </a:lnTo>
                  <a:close/>
                </a:path>
                <a:path w="3011804" h="277495">
                  <a:moveTo>
                    <a:pt x="2892552" y="73151"/>
                  </a:moveTo>
                  <a:lnTo>
                    <a:pt x="2883408" y="73151"/>
                  </a:lnTo>
                  <a:lnTo>
                    <a:pt x="2871216" y="82296"/>
                  </a:lnTo>
                  <a:lnTo>
                    <a:pt x="18287" y="82296"/>
                  </a:lnTo>
                  <a:lnTo>
                    <a:pt x="18287" y="91439"/>
                  </a:lnTo>
                  <a:lnTo>
                    <a:pt x="2892552" y="91439"/>
                  </a:lnTo>
                  <a:lnTo>
                    <a:pt x="2892552" y="73151"/>
                  </a:lnTo>
                  <a:close/>
                </a:path>
                <a:path w="3011804" h="277495">
                  <a:moveTo>
                    <a:pt x="2871216" y="0"/>
                  </a:moveTo>
                  <a:lnTo>
                    <a:pt x="2871216" y="82296"/>
                  </a:lnTo>
                  <a:lnTo>
                    <a:pt x="2883408" y="73151"/>
                  </a:lnTo>
                  <a:lnTo>
                    <a:pt x="2892552" y="73151"/>
                  </a:lnTo>
                  <a:lnTo>
                    <a:pt x="2892552" y="48768"/>
                  </a:lnTo>
                  <a:lnTo>
                    <a:pt x="2874264" y="30480"/>
                  </a:lnTo>
                  <a:lnTo>
                    <a:pt x="2892552" y="24384"/>
                  </a:lnTo>
                  <a:lnTo>
                    <a:pt x="2895599" y="24384"/>
                  </a:lnTo>
                  <a:lnTo>
                    <a:pt x="2871216" y="0"/>
                  </a:lnTo>
                  <a:close/>
                </a:path>
                <a:path w="3011804" h="277495">
                  <a:moveTo>
                    <a:pt x="2892552" y="24384"/>
                  </a:moveTo>
                  <a:lnTo>
                    <a:pt x="2874264" y="30480"/>
                  </a:lnTo>
                  <a:lnTo>
                    <a:pt x="2892552" y="48768"/>
                  </a:lnTo>
                  <a:lnTo>
                    <a:pt x="2892552" y="2438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5" name="object 15"/>
          <p:cNvGrpSpPr/>
          <p:nvPr/>
        </p:nvGrpSpPr>
        <p:grpSpPr>
          <a:xfrm>
            <a:off x="3904488" y="5709411"/>
            <a:ext cx="3011805" cy="274320"/>
            <a:chOff x="3904488" y="5709411"/>
            <a:chExt cx="3011805" cy="274320"/>
          </a:xfrm>
        </p:grpSpPr>
        <p:sp>
          <p:nvSpPr>
            <p:cNvPr id="16" name="object 16"/>
            <p:cNvSpPr/>
            <p:nvPr/>
          </p:nvSpPr>
          <p:spPr>
            <a:xfrm>
              <a:off x="3913632" y="5733795"/>
              <a:ext cx="2987040" cy="228600"/>
            </a:xfrm>
            <a:custGeom>
              <a:avLst/>
              <a:gdLst/>
              <a:ahLst/>
              <a:cxnLst/>
              <a:rect l="l" t="t" r="r" b="b"/>
              <a:pathLst>
                <a:path w="2987040" h="228600">
                  <a:moveTo>
                    <a:pt x="2874264" y="0"/>
                  </a:moveTo>
                  <a:lnTo>
                    <a:pt x="2874264" y="57911"/>
                  </a:lnTo>
                  <a:lnTo>
                    <a:pt x="0" y="57911"/>
                  </a:lnTo>
                  <a:lnTo>
                    <a:pt x="0" y="170687"/>
                  </a:lnTo>
                  <a:lnTo>
                    <a:pt x="2874264" y="170687"/>
                  </a:lnTo>
                  <a:lnTo>
                    <a:pt x="2874264" y="228599"/>
                  </a:lnTo>
                  <a:lnTo>
                    <a:pt x="2987040" y="112775"/>
                  </a:lnTo>
                  <a:lnTo>
                    <a:pt x="2874264" y="0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904488" y="5709411"/>
              <a:ext cx="3011805" cy="274320"/>
            </a:xfrm>
            <a:custGeom>
              <a:avLst/>
              <a:gdLst/>
              <a:ahLst/>
              <a:cxnLst/>
              <a:rect l="l" t="t" r="r" b="b"/>
              <a:pathLst>
                <a:path w="3011804" h="274320">
                  <a:moveTo>
                    <a:pt x="2871216" y="195071"/>
                  </a:moveTo>
                  <a:lnTo>
                    <a:pt x="2871216" y="274319"/>
                  </a:lnTo>
                  <a:lnTo>
                    <a:pt x="2893026" y="252984"/>
                  </a:lnTo>
                  <a:lnTo>
                    <a:pt x="2892552" y="252984"/>
                  </a:lnTo>
                  <a:lnTo>
                    <a:pt x="2874264" y="243840"/>
                  </a:lnTo>
                  <a:lnTo>
                    <a:pt x="2892552" y="226033"/>
                  </a:lnTo>
                  <a:lnTo>
                    <a:pt x="2892552" y="204215"/>
                  </a:lnTo>
                  <a:lnTo>
                    <a:pt x="2883408" y="204215"/>
                  </a:lnTo>
                  <a:lnTo>
                    <a:pt x="2871216" y="195071"/>
                  </a:lnTo>
                  <a:close/>
                </a:path>
                <a:path w="3011804" h="274320">
                  <a:moveTo>
                    <a:pt x="2892552" y="226033"/>
                  </a:moveTo>
                  <a:lnTo>
                    <a:pt x="2874264" y="243840"/>
                  </a:lnTo>
                  <a:lnTo>
                    <a:pt x="2892552" y="252984"/>
                  </a:lnTo>
                  <a:lnTo>
                    <a:pt x="2892552" y="226033"/>
                  </a:lnTo>
                  <a:close/>
                </a:path>
                <a:path w="3011804" h="274320">
                  <a:moveTo>
                    <a:pt x="2982366" y="138582"/>
                  </a:moveTo>
                  <a:lnTo>
                    <a:pt x="2892552" y="226033"/>
                  </a:lnTo>
                  <a:lnTo>
                    <a:pt x="2892552" y="252984"/>
                  </a:lnTo>
                  <a:lnTo>
                    <a:pt x="2893026" y="252984"/>
                  </a:lnTo>
                  <a:lnTo>
                    <a:pt x="3002076" y="146304"/>
                  </a:lnTo>
                  <a:lnTo>
                    <a:pt x="2990088" y="146304"/>
                  </a:lnTo>
                  <a:lnTo>
                    <a:pt x="2982366" y="138582"/>
                  </a:lnTo>
                  <a:close/>
                </a:path>
                <a:path w="3011804" h="274320">
                  <a:moveTo>
                    <a:pt x="2871216" y="70104"/>
                  </a:moveTo>
                  <a:lnTo>
                    <a:pt x="0" y="70104"/>
                  </a:lnTo>
                  <a:lnTo>
                    <a:pt x="0" y="204215"/>
                  </a:lnTo>
                  <a:lnTo>
                    <a:pt x="2871216" y="204215"/>
                  </a:lnTo>
                  <a:lnTo>
                    <a:pt x="2871216" y="195071"/>
                  </a:lnTo>
                  <a:lnTo>
                    <a:pt x="18287" y="195071"/>
                  </a:lnTo>
                  <a:lnTo>
                    <a:pt x="9144" y="185927"/>
                  </a:lnTo>
                  <a:lnTo>
                    <a:pt x="18287" y="185927"/>
                  </a:lnTo>
                  <a:lnTo>
                    <a:pt x="18287" y="91439"/>
                  </a:lnTo>
                  <a:lnTo>
                    <a:pt x="9144" y="91439"/>
                  </a:lnTo>
                  <a:lnTo>
                    <a:pt x="18287" y="82295"/>
                  </a:lnTo>
                  <a:lnTo>
                    <a:pt x="2871216" y="82295"/>
                  </a:lnTo>
                  <a:lnTo>
                    <a:pt x="2871216" y="70104"/>
                  </a:lnTo>
                  <a:close/>
                </a:path>
                <a:path w="3011804" h="274320">
                  <a:moveTo>
                    <a:pt x="2892552" y="185927"/>
                  </a:moveTo>
                  <a:lnTo>
                    <a:pt x="18287" y="185927"/>
                  </a:lnTo>
                  <a:lnTo>
                    <a:pt x="18287" y="195071"/>
                  </a:lnTo>
                  <a:lnTo>
                    <a:pt x="2871216" y="195071"/>
                  </a:lnTo>
                  <a:lnTo>
                    <a:pt x="2883408" y="204215"/>
                  </a:lnTo>
                  <a:lnTo>
                    <a:pt x="2892552" y="204215"/>
                  </a:lnTo>
                  <a:lnTo>
                    <a:pt x="2892552" y="185927"/>
                  </a:lnTo>
                  <a:close/>
                </a:path>
                <a:path w="3011804" h="274320">
                  <a:moveTo>
                    <a:pt x="18287" y="185927"/>
                  </a:moveTo>
                  <a:lnTo>
                    <a:pt x="9144" y="185927"/>
                  </a:lnTo>
                  <a:lnTo>
                    <a:pt x="18287" y="195071"/>
                  </a:lnTo>
                  <a:lnTo>
                    <a:pt x="18287" y="185927"/>
                  </a:lnTo>
                  <a:close/>
                </a:path>
                <a:path w="3011804" h="274320">
                  <a:moveTo>
                    <a:pt x="2990088" y="131063"/>
                  </a:moveTo>
                  <a:lnTo>
                    <a:pt x="2982366" y="138582"/>
                  </a:lnTo>
                  <a:lnTo>
                    <a:pt x="2990088" y="146304"/>
                  </a:lnTo>
                  <a:lnTo>
                    <a:pt x="2990088" y="131063"/>
                  </a:lnTo>
                  <a:close/>
                </a:path>
                <a:path w="3011804" h="274320">
                  <a:moveTo>
                    <a:pt x="3005192" y="131063"/>
                  </a:moveTo>
                  <a:lnTo>
                    <a:pt x="2990088" y="131063"/>
                  </a:lnTo>
                  <a:lnTo>
                    <a:pt x="2990088" y="146304"/>
                  </a:lnTo>
                  <a:lnTo>
                    <a:pt x="3002076" y="146304"/>
                  </a:lnTo>
                  <a:lnTo>
                    <a:pt x="3011423" y="137160"/>
                  </a:lnTo>
                  <a:lnTo>
                    <a:pt x="3005192" y="131063"/>
                  </a:lnTo>
                  <a:close/>
                </a:path>
                <a:path w="3011804" h="274320">
                  <a:moveTo>
                    <a:pt x="2896141" y="24383"/>
                  </a:moveTo>
                  <a:lnTo>
                    <a:pt x="2892552" y="24383"/>
                  </a:lnTo>
                  <a:lnTo>
                    <a:pt x="2892552" y="48768"/>
                  </a:lnTo>
                  <a:lnTo>
                    <a:pt x="2982366" y="138582"/>
                  </a:lnTo>
                  <a:lnTo>
                    <a:pt x="2990088" y="131063"/>
                  </a:lnTo>
                  <a:lnTo>
                    <a:pt x="3005192" y="131063"/>
                  </a:lnTo>
                  <a:lnTo>
                    <a:pt x="2896141" y="24383"/>
                  </a:lnTo>
                  <a:close/>
                </a:path>
                <a:path w="3011804" h="274320">
                  <a:moveTo>
                    <a:pt x="18287" y="82295"/>
                  </a:moveTo>
                  <a:lnTo>
                    <a:pt x="9144" y="91439"/>
                  </a:lnTo>
                  <a:lnTo>
                    <a:pt x="18287" y="91439"/>
                  </a:lnTo>
                  <a:lnTo>
                    <a:pt x="18287" y="82295"/>
                  </a:lnTo>
                  <a:close/>
                </a:path>
                <a:path w="3011804" h="274320">
                  <a:moveTo>
                    <a:pt x="2892552" y="70104"/>
                  </a:moveTo>
                  <a:lnTo>
                    <a:pt x="2883408" y="70104"/>
                  </a:lnTo>
                  <a:lnTo>
                    <a:pt x="2871216" y="82295"/>
                  </a:lnTo>
                  <a:lnTo>
                    <a:pt x="18287" y="82295"/>
                  </a:lnTo>
                  <a:lnTo>
                    <a:pt x="18287" y="91439"/>
                  </a:lnTo>
                  <a:lnTo>
                    <a:pt x="2892552" y="91439"/>
                  </a:lnTo>
                  <a:lnTo>
                    <a:pt x="2892552" y="70104"/>
                  </a:lnTo>
                  <a:close/>
                </a:path>
                <a:path w="3011804" h="274320">
                  <a:moveTo>
                    <a:pt x="2871216" y="0"/>
                  </a:moveTo>
                  <a:lnTo>
                    <a:pt x="2871216" y="82295"/>
                  </a:lnTo>
                  <a:lnTo>
                    <a:pt x="2883408" y="70104"/>
                  </a:lnTo>
                  <a:lnTo>
                    <a:pt x="2892552" y="70104"/>
                  </a:lnTo>
                  <a:lnTo>
                    <a:pt x="2892552" y="48768"/>
                  </a:lnTo>
                  <a:lnTo>
                    <a:pt x="2874264" y="30480"/>
                  </a:lnTo>
                  <a:lnTo>
                    <a:pt x="2892552" y="24383"/>
                  </a:lnTo>
                  <a:lnTo>
                    <a:pt x="2896141" y="24383"/>
                  </a:lnTo>
                  <a:lnTo>
                    <a:pt x="2871216" y="0"/>
                  </a:lnTo>
                  <a:close/>
                </a:path>
                <a:path w="3011804" h="274320">
                  <a:moveTo>
                    <a:pt x="2892552" y="24383"/>
                  </a:moveTo>
                  <a:lnTo>
                    <a:pt x="2874264" y="30480"/>
                  </a:lnTo>
                  <a:lnTo>
                    <a:pt x="2892552" y="48768"/>
                  </a:lnTo>
                  <a:lnTo>
                    <a:pt x="2892552" y="2438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1508252" y="6406896"/>
            <a:ext cx="2999105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spc="5" dirty="0">
                <a:solidFill>
                  <a:srgbClr val="0000CC"/>
                </a:solidFill>
                <a:latin typeface="Calibri"/>
                <a:cs typeface="Calibri"/>
              </a:rPr>
              <a:t>Is </a:t>
            </a:r>
            <a:r>
              <a:rPr sz="2450" spc="10" dirty="0">
                <a:solidFill>
                  <a:srgbClr val="0000CC"/>
                </a:solidFill>
                <a:latin typeface="Calibri"/>
                <a:cs typeface="Calibri"/>
              </a:rPr>
              <a:t>this a </a:t>
            </a:r>
            <a:r>
              <a:rPr sz="2450" spc="-5" dirty="0">
                <a:solidFill>
                  <a:srgbClr val="0000CC"/>
                </a:solidFill>
                <a:latin typeface="Calibri"/>
                <a:cs typeface="Calibri"/>
              </a:rPr>
              <a:t>good</a:t>
            </a:r>
            <a:r>
              <a:rPr sz="2450" spc="50" dirty="0">
                <a:solidFill>
                  <a:srgbClr val="0000CC"/>
                </a:solidFill>
                <a:latin typeface="Calibri"/>
                <a:cs typeface="Calibri"/>
              </a:rPr>
              <a:t> </a:t>
            </a:r>
            <a:r>
              <a:rPr sz="2450" spc="-5" dirty="0">
                <a:solidFill>
                  <a:srgbClr val="0000CC"/>
                </a:solidFill>
                <a:latin typeface="Calibri"/>
                <a:cs typeface="Calibri"/>
              </a:rPr>
              <a:t>protocol?</a:t>
            </a:r>
            <a:endParaRPr sz="2450">
              <a:latin typeface="Calibri"/>
              <a:cs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776983" y="4660900"/>
            <a:ext cx="1149095" cy="132892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9070847" y="3099492"/>
            <a:ext cx="777240" cy="77807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52272" y="3015125"/>
            <a:ext cx="707135" cy="84110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4614164" y="7127730"/>
            <a:ext cx="1468755" cy="2235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39"/>
              </a:lnSpc>
            </a:pPr>
            <a:r>
              <a:rPr sz="1400" spc="-20" dirty="0">
                <a:latin typeface="Arial"/>
                <a:cs typeface="Arial"/>
                <a:hlinkClick r:id="rId7"/>
              </a:rPr>
              <a:t>www.variability.org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531095" y="6998716"/>
            <a:ext cx="414527" cy="4114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71144" y="7007859"/>
            <a:ext cx="390144" cy="3931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927912" y="5438140"/>
            <a:ext cx="741367" cy="37795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88694" y="5038344"/>
            <a:ext cx="7421245" cy="181483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449580" marR="3886835" indent="-399415">
              <a:lnSpc>
                <a:spcPct val="100499"/>
              </a:lnSpc>
              <a:spcBef>
                <a:spcPts val="110"/>
              </a:spcBef>
              <a:tabLst>
                <a:tab pos="449580" algn="l"/>
              </a:tabLst>
            </a:pPr>
            <a:r>
              <a:rPr sz="1850" dirty="0">
                <a:latin typeface="Arial"/>
                <a:cs typeface="Arial"/>
              </a:rPr>
              <a:t>4.	</a:t>
            </a:r>
            <a:r>
              <a:rPr sz="1850" spc="5" dirty="0">
                <a:latin typeface="Arial"/>
                <a:cs typeface="Arial"/>
              </a:rPr>
              <a:t>After </a:t>
            </a:r>
            <a:r>
              <a:rPr sz="1850" dirty="0">
                <a:latin typeface="Arial"/>
                <a:cs typeface="Arial"/>
              </a:rPr>
              <a:t>receiving r</a:t>
            </a:r>
            <a:r>
              <a:rPr sz="1875" baseline="-20000" dirty="0">
                <a:latin typeface="Arial"/>
                <a:cs typeface="Arial"/>
              </a:rPr>
              <a:t>1</a:t>
            </a:r>
            <a:r>
              <a:rPr sz="1850" dirty="0">
                <a:latin typeface="Arial"/>
                <a:cs typeface="Arial"/>
              </a:rPr>
              <a:t>, </a:t>
            </a:r>
            <a:r>
              <a:rPr sz="1850" spc="5" dirty="0">
                <a:latin typeface="Arial"/>
                <a:cs typeface="Arial"/>
              </a:rPr>
              <a:t>Alice</a:t>
            </a:r>
            <a:r>
              <a:rPr sz="1850" spc="-150" dirty="0">
                <a:latin typeface="Arial"/>
                <a:cs typeface="Arial"/>
              </a:rPr>
              <a:t> </a:t>
            </a:r>
            <a:r>
              <a:rPr sz="1850" spc="5" dirty="0">
                <a:latin typeface="Arial"/>
                <a:cs typeface="Arial"/>
              </a:rPr>
              <a:t>sends  the </a:t>
            </a:r>
            <a:r>
              <a:rPr sz="1850" spc="10" dirty="0">
                <a:latin typeface="Arial"/>
                <a:cs typeface="Arial"/>
              </a:rPr>
              <a:t>key </a:t>
            </a:r>
            <a:r>
              <a:rPr sz="1850" dirty="0">
                <a:latin typeface="Arial"/>
                <a:cs typeface="Arial"/>
              </a:rPr>
              <a:t>of </a:t>
            </a:r>
            <a:r>
              <a:rPr sz="1850" spc="5" dirty="0">
                <a:latin typeface="Arial"/>
                <a:cs typeface="Arial"/>
              </a:rPr>
              <a:t>the box </a:t>
            </a:r>
            <a:r>
              <a:rPr sz="1850" spc="10" dirty="0">
                <a:latin typeface="Arial"/>
                <a:cs typeface="Arial"/>
              </a:rPr>
              <a:t>to</a:t>
            </a:r>
            <a:r>
              <a:rPr sz="1850" spc="-114" dirty="0">
                <a:latin typeface="Arial"/>
                <a:cs typeface="Arial"/>
              </a:rPr>
              <a:t> </a:t>
            </a:r>
            <a:r>
              <a:rPr sz="1850" spc="5" dirty="0">
                <a:latin typeface="Arial"/>
                <a:cs typeface="Arial"/>
              </a:rPr>
              <a:t>Bob</a:t>
            </a:r>
            <a:endParaRPr sz="18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1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700">
              <a:latin typeface="Arial"/>
              <a:cs typeface="Arial"/>
            </a:endParaRPr>
          </a:p>
          <a:p>
            <a:pPr marL="3001010" marR="43180">
              <a:lnSpc>
                <a:spcPct val="101400"/>
              </a:lnSpc>
              <a:tabLst>
                <a:tab pos="6521450" algn="l"/>
              </a:tabLst>
            </a:pPr>
            <a:r>
              <a:rPr sz="2150" dirty="0">
                <a:solidFill>
                  <a:srgbClr val="0000CC"/>
                </a:solidFill>
                <a:latin typeface="Calibri"/>
                <a:cs typeface="Calibri"/>
              </a:rPr>
              <a:t>Now </a:t>
            </a:r>
            <a:r>
              <a:rPr sz="2150" spc="-5" dirty="0">
                <a:solidFill>
                  <a:srgbClr val="0000CC"/>
                </a:solidFill>
                <a:latin typeface="Calibri"/>
                <a:cs typeface="Calibri"/>
              </a:rPr>
              <a:t>both </a:t>
            </a:r>
            <a:r>
              <a:rPr sz="2150" dirty="0">
                <a:solidFill>
                  <a:srgbClr val="0000CC"/>
                </a:solidFill>
                <a:latin typeface="Calibri"/>
                <a:cs typeface="Calibri"/>
              </a:rPr>
              <a:t>Alice and Bob know </a:t>
            </a:r>
            <a:r>
              <a:rPr sz="2150" spc="-20" dirty="0">
                <a:solidFill>
                  <a:srgbClr val="0000CC"/>
                </a:solidFill>
                <a:latin typeface="Calibri"/>
                <a:cs typeface="Calibri"/>
              </a:rPr>
              <a:t>r</a:t>
            </a:r>
            <a:r>
              <a:rPr sz="2175" spc="-30" baseline="-21072" dirty="0">
                <a:solidFill>
                  <a:srgbClr val="0000CC"/>
                </a:solidFill>
                <a:latin typeface="Calibri"/>
                <a:cs typeface="Calibri"/>
              </a:rPr>
              <a:t>0 </a:t>
            </a:r>
            <a:r>
              <a:rPr sz="2150" dirty="0">
                <a:solidFill>
                  <a:srgbClr val="0000CC"/>
                </a:solidFill>
                <a:latin typeface="Calibri"/>
                <a:cs typeface="Calibri"/>
              </a:rPr>
              <a:t>and </a:t>
            </a:r>
            <a:r>
              <a:rPr sz="2150" spc="-10" dirty="0">
                <a:solidFill>
                  <a:srgbClr val="0000CC"/>
                </a:solidFill>
                <a:latin typeface="Calibri"/>
                <a:cs typeface="Calibri"/>
              </a:rPr>
              <a:t>r</a:t>
            </a:r>
            <a:r>
              <a:rPr sz="2175" spc="-15" baseline="-21072" dirty="0">
                <a:solidFill>
                  <a:srgbClr val="0000CC"/>
                </a:solidFill>
                <a:latin typeface="Calibri"/>
                <a:cs typeface="Calibri"/>
              </a:rPr>
              <a:t>1  </a:t>
            </a:r>
            <a:r>
              <a:rPr sz="2150" dirty="0">
                <a:solidFill>
                  <a:srgbClr val="0000CC"/>
                </a:solidFill>
                <a:latin typeface="Calibri"/>
                <a:cs typeface="Calibri"/>
              </a:rPr>
              <a:t>The </a:t>
            </a:r>
            <a:r>
              <a:rPr sz="2150" spc="-5" dirty="0">
                <a:solidFill>
                  <a:srgbClr val="0000CC"/>
                </a:solidFill>
                <a:latin typeface="Calibri"/>
                <a:cs typeface="Calibri"/>
              </a:rPr>
              <a:t>results of the coin </a:t>
            </a:r>
            <a:r>
              <a:rPr sz="2150" dirty="0">
                <a:solidFill>
                  <a:srgbClr val="0000CC"/>
                </a:solidFill>
                <a:latin typeface="Calibri"/>
                <a:cs typeface="Calibri"/>
              </a:rPr>
              <a:t>flip</a:t>
            </a:r>
            <a:r>
              <a:rPr sz="2150" spc="260" dirty="0">
                <a:solidFill>
                  <a:srgbClr val="0000CC"/>
                </a:solidFill>
                <a:latin typeface="Calibri"/>
                <a:cs typeface="Calibri"/>
              </a:rPr>
              <a:t> </a:t>
            </a:r>
            <a:r>
              <a:rPr sz="2150" spc="5" dirty="0">
                <a:solidFill>
                  <a:srgbClr val="0000CC"/>
                </a:solidFill>
                <a:latin typeface="Calibri"/>
                <a:cs typeface="Calibri"/>
              </a:rPr>
              <a:t>is</a:t>
            </a:r>
            <a:r>
              <a:rPr sz="2150" spc="20" dirty="0">
                <a:solidFill>
                  <a:srgbClr val="0000CC"/>
                </a:solidFill>
                <a:latin typeface="Calibri"/>
                <a:cs typeface="Calibri"/>
              </a:rPr>
              <a:t> </a:t>
            </a:r>
            <a:r>
              <a:rPr sz="2150" spc="-15" dirty="0">
                <a:solidFill>
                  <a:srgbClr val="0000CC"/>
                </a:solidFill>
                <a:latin typeface="Calibri"/>
                <a:cs typeface="Calibri"/>
              </a:rPr>
              <a:t>r</a:t>
            </a:r>
            <a:r>
              <a:rPr sz="2175" spc="-22" baseline="-21072" dirty="0">
                <a:solidFill>
                  <a:srgbClr val="0000CC"/>
                </a:solidFill>
                <a:latin typeface="Calibri"/>
                <a:cs typeface="Calibri"/>
              </a:rPr>
              <a:t>0	</a:t>
            </a:r>
            <a:r>
              <a:rPr sz="2150" spc="5" dirty="0">
                <a:solidFill>
                  <a:srgbClr val="0000CC"/>
                </a:solidFill>
                <a:latin typeface="Calibri"/>
                <a:cs typeface="Calibri"/>
              </a:rPr>
              <a:t>+</a:t>
            </a:r>
            <a:r>
              <a:rPr sz="2150" spc="480" dirty="0">
                <a:solidFill>
                  <a:srgbClr val="0000CC"/>
                </a:solidFill>
                <a:latin typeface="Calibri"/>
                <a:cs typeface="Calibri"/>
              </a:rPr>
              <a:t> </a:t>
            </a:r>
            <a:r>
              <a:rPr sz="2150" spc="-10" dirty="0">
                <a:solidFill>
                  <a:srgbClr val="0000CC"/>
                </a:solidFill>
                <a:latin typeface="Calibri"/>
                <a:cs typeface="Calibri"/>
              </a:rPr>
              <a:t>r</a:t>
            </a:r>
            <a:r>
              <a:rPr sz="2175" spc="-15" baseline="-21072" dirty="0">
                <a:solidFill>
                  <a:srgbClr val="0000CC"/>
                </a:solidFill>
                <a:latin typeface="Calibri"/>
                <a:cs typeface="Calibri"/>
              </a:rPr>
              <a:t>1</a:t>
            </a:r>
            <a:endParaRPr sz="2175" baseline="-21072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776731" y="762000"/>
            <a:ext cx="5196205" cy="52324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250" b="0" spc="5" dirty="0">
                <a:latin typeface="Calibri"/>
                <a:cs typeface="Calibri"/>
              </a:rPr>
              <a:t>A better Coin </a:t>
            </a:r>
            <a:r>
              <a:rPr sz="3250" b="0" spc="-5" dirty="0">
                <a:latin typeface="Calibri"/>
                <a:cs typeface="Calibri"/>
              </a:rPr>
              <a:t>Flipping</a:t>
            </a:r>
            <a:r>
              <a:rPr sz="3250" b="0" spc="-30" dirty="0">
                <a:latin typeface="Calibri"/>
                <a:cs typeface="Calibri"/>
              </a:rPr>
              <a:t> </a:t>
            </a:r>
            <a:r>
              <a:rPr sz="3250" b="0" spc="5" dirty="0">
                <a:latin typeface="Calibri"/>
                <a:cs typeface="Calibri"/>
              </a:rPr>
              <a:t>Protocol</a:t>
            </a:r>
            <a:endParaRPr sz="325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9305543" y="2593524"/>
            <a:ext cx="777240" cy="77807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86967" y="2509157"/>
            <a:ext cx="710184" cy="84110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" name="object 9"/>
          <p:cNvGrpSpPr/>
          <p:nvPr/>
        </p:nvGrpSpPr>
        <p:grpSpPr>
          <a:xfrm>
            <a:off x="4407408" y="3413252"/>
            <a:ext cx="1771014" cy="796925"/>
            <a:chOff x="4407408" y="3413252"/>
            <a:chExt cx="1771014" cy="796925"/>
          </a:xfrm>
        </p:grpSpPr>
        <p:sp>
          <p:nvSpPr>
            <p:cNvPr id="10" name="object 10"/>
            <p:cNvSpPr/>
            <p:nvPr/>
          </p:nvSpPr>
          <p:spPr>
            <a:xfrm>
              <a:off x="4870704" y="3413252"/>
              <a:ext cx="834474" cy="476842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416552" y="3947668"/>
              <a:ext cx="1746885" cy="238125"/>
            </a:xfrm>
            <a:custGeom>
              <a:avLst/>
              <a:gdLst/>
              <a:ahLst/>
              <a:cxnLst/>
              <a:rect l="l" t="t" r="r" b="b"/>
              <a:pathLst>
                <a:path w="1746885" h="238125">
                  <a:moveTo>
                    <a:pt x="1627632" y="0"/>
                  </a:moveTo>
                  <a:lnTo>
                    <a:pt x="1627632" y="60960"/>
                  </a:lnTo>
                  <a:lnTo>
                    <a:pt x="0" y="60960"/>
                  </a:lnTo>
                  <a:lnTo>
                    <a:pt x="0" y="176784"/>
                  </a:lnTo>
                  <a:lnTo>
                    <a:pt x="1627632" y="176784"/>
                  </a:lnTo>
                  <a:lnTo>
                    <a:pt x="1627632" y="237744"/>
                  </a:lnTo>
                  <a:lnTo>
                    <a:pt x="1746503" y="118872"/>
                  </a:lnTo>
                  <a:lnTo>
                    <a:pt x="1627632" y="0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407408" y="3926332"/>
              <a:ext cx="1771014" cy="283845"/>
            </a:xfrm>
            <a:custGeom>
              <a:avLst/>
              <a:gdLst/>
              <a:ahLst/>
              <a:cxnLst/>
              <a:rect l="l" t="t" r="r" b="b"/>
              <a:pathLst>
                <a:path w="1771014" h="283845">
                  <a:moveTo>
                    <a:pt x="1627631" y="198119"/>
                  </a:moveTo>
                  <a:lnTo>
                    <a:pt x="1627631" y="283463"/>
                  </a:lnTo>
                  <a:lnTo>
                    <a:pt x="1652015" y="259079"/>
                  </a:lnTo>
                  <a:lnTo>
                    <a:pt x="1648967" y="259079"/>
                  </a:lnTo>
                  <a:lnTo>
                    <a:pt x="1630679" y="252983"/>
                  </a:lnTo>
                  <a:lnTo>
                    <a:pt x="1648967" y="234695"/>
                  </a:lnTo>
                  <a:lnTo>
                    <a:pt x="1648967" y="210312"/>
                  </a:lnTo>
                  <a:lnTo>
                    <a:pt x="1636776" y="210312"/>
                  </a:lnTo>
                  <a:lnTo>
                    <a:pt x="1627631" y="198119"/>
                  </a:lnTo>
                  <a:close/>
                </a:path>
                <a:path w="1771014" h="283845">
                  <a:moveTo>
                    <a:pt x="1648967" y="234695"/>
                  </a:moveTo>
                  <a:lnTo>
                    <a:pt x="1630679" y="252983"/>
                  </a:lnTo>
                  <a:lnTo>
                    <a:pt x="1648967" y="259079"/>
                  </a:lnTo>
                  <a:lnTo>
                    <a:pt x="1648967" y="234695"/>
                  </a:lnTo>
                  <a:close/>
                </a:path>
                <a:path w="1771014" h="283845">
                  <a:moveTo>
                    <a:pt x="1743376" y="140287"/>
                  </a:moveTo>
                  <a:lnTo>
                    <a:pt x="1648967" y="234695"/>
                  </a:lnTo>
                  <a:lnTo>
                    <a:pt x="1648967" y="259079"/>
                  </a:lnTo>
                  <a:lnTo>
                    <a:pt x="1652015" y="259079"/>
                  </a:lnTo>
                  <a:lnTo>
                    <a:pt x="1764791" y="146303"/>
                  </a:lnTo>
                  <a:lnTo>
                    <a:pt x="1749552" y="146303"/>
                  </a:lnTo>
                  <a:lnTo>
                    <a:pt x="1743376" y="140287"/>
                  </a:lnTo>
                  <a:close/>
                </a:path>
                <a:path w="1771014" h="283845">
                  <a:moveTo>
                    <a:pt x="1627631" y="70103"/>
                  </a:moveTo>
                  <a:lnTo>
                    <a:pt x="0" y="70103"/>
                  </a:lnTo>
                  <a:lnTo>
                    <a:pt x="0" y="210312"/>
                  </a:lnTo>
                  <a:lnTo>
                    <a:pt x="1627631" y="210312"/>
                  </a:lnTo>
                  <a:lnTo>
                    <a:pt x="1627631" y="198119"/>
                  </a:lnTo>
                  <a:lnTo>
                    <a:pt x="18287" y="198119"/>
                  </a:lnTo>
                  <a:lnTo>
                    <a:pt x="9143" y="188975"/>
                  </a:lnTo>
                  <a:lnTo>
                    <a:pt x="18287" y="188975"/>
                  </a:lnTo>
                  <a:lnTo>
                    <a:pt x="18287" y="91439"/>
                  </a:lnTo>
                  <a:lnTo>
                    <a:pt x="9143" y="91439"/>
                  </a:lnTo>
                  <a:lnTo>
                    <a:pt x="18287" y="82295"/>
                  </a:lnTo>
                  <a:lnTo>
                    <a:pt x="1627631" y="82295"/>
                  </a:lnTo>
                  <a:lnTo>
                    <a:pt x="1627631" y="70103"/>
                  </a:lnTo>
                  <a:close/>
                </a:path>
                <a:path w="1771014" h="283845">
                  <a:moveTo>
                    <a:pt x="1648967" y="188975"/>
                  </a:moveTo>
                  <a:lnTo>
                    <a:pt x="18287" y="188975"/>
                  </a:lnTo>
                  <a:lnTo>
                    <a:pt x="18287" y="198119"/>
                  </a:lnTo>
                  <a:lnTo>
                    <a:pt x="1627631" y="198119"/>
                  </a:lnTo>
                  <a:lnTo>
                    <a:pt x="1636776" y="210312"/>
                  </a:lnTo>
                  <a:lnTo>
                    <a:pt x="1648967" y="210312"/>
                  </a:lnTo>
                  <a:lnTo>
                    <a:pt x="1648967" y="188975"/>
                  </a:lnTo>
                  <a:close/>
                </a:path>
                <a:path w="1771014" h="283845">
                  <a:moveTo>
                    <a:pt x="18287" y="188975"/>
                  </a:moveTo>
                  <a:lnTo>
                    <a:pt x="9143" y="188975"/>
                  </a:lnTo>
                  <a:lnTo>
                    <a:pt x="18287" y="198119"/>
                  </a:lnTo>
                  <a:lnTo>
                    <a:pt x="18287" y="188975"/>
                  </a:lnTo>
                  <a:close/>
                </a:path>
                <a:path w="1771014" h="283845">
                  <a:moveTo>
                    <a:pt x="1749552" y="134112"/>
                  </a:moveTo>
                  <a:lnTo>
                    <a:pt x="1743376" y="140287"/>
                  </a:lnTo>
                  <a:lnTo>
                    <a:pt x="1749552" y="146303"/>
                  </a:lnTo>
                  <a:lnTo>
                    <a:pt x="1749552" y="134112"/>
                  </a:lnTo>
                  <a:close/>
                </a:path>
                <a:path w="1771014" h="283845">
                  <a:moveTo>
                    <a:pt x="1764659" y="134112"/>
                  </a:moveTo>
                  <a:lnTo>
                    <a:pt x="1749552" y="134112"/>
                  </a:lnTo>
                  <a:lnTo>
                    <a:pt x="1749552" y="146303"/>
                  </a:lnTo>
                  <a:lnTo>
                    <a:pt x="1764791" y="146303"/>
                  </a:lnTo>
                  <a:lnTo>
                    <a:pt x="1770888" y="140207"/>
                  </a:lnTo>
                  <a:lnTo>
                    <a:pt x="1764659" y="134112"/>
                  </a:lnTo>
                  <a:close/>
                </a:path>
                <a:path w="1771014" h="283845">
                  <a:moveTo>
                    <a:pt x="1649431" y="21335"/>
                  </a:moveTo>
                  <a:lnTo>
                    <a:pt x="1648967" y="21335"/>
                  </a:lnTo>
                  <a:lnTo>
                    <a:pt x="1648967" y="48299"/>
                  </a:lnTo>
                  <a:lnTo>
                    <a:pt x="1743376" y="140287"/>
                  </a:lnTo>
                  <a:lnTo>
                    <a:pt x="1749552" y="134112"/>
                  </a:lnTo>
                  <a:lnTo>
                    <a:pt x="1764659" y="134112"/>
                  </a:lnTo>
                  <a:lnTo>
                    <a:pt x="1649431" y="21335"/>
                  </a:lnTo>
                  <a:close/>
                </a:path>
                <a:path w="1771014" h="283845">
                  <a:moveTo>
                    <a:pt x="18287" y="82295"/>
                  </a:moveTo>
                  <a:lnTo>
                    <a:pt x="9143" y="91439"/>
                  </a:lnTo>
                  <a:lnTo>
                    <a:pt x="18287" y="91439"/>
                  </a:lnTo>
                  <a:lnTo>
                    <a:pt x="18287" y="82295"/>
                  </a:lnTo>
                  <a:close/>
                </a:path>
                <a:path w="1771014" h="283845">
                  <a:moveTo>
                    <a:pt x="1648967" y="70103"/>
                  </a:moveTo>
                  <a:lnTo>
                    <a:pt x="1636776" y="70103"/>
                  </a:lnTo>
                  <a:lnTo>
                    <a:pt x="1627631" y="82295"/>
                  </a:lnTo>
                  <a:lnTo>
                    <a:pt x="18287" y="82295"/>
                  </a:lnTo>
                  <a:lnTo>
                    <a:pt x="18287" y="91439"/>
                  </a:lnTo>
                  <a:lnTo>
                    <a:pt x="1648967" y="91439"/>
                  </a:lnTo>
                  <a:lnTo>
                    <a:pt x="1648967" y="70103"/>
                  </a:lnTo>
                  <a:close/>
                </a:path>
                <a:path w="1771014" h="283845">
                  <a:moveTo>
                    <a:pt x="1627631" y="0"/>
                  </a:moveTo>
                  <a:lnTo>
                    <a:pt x="1627631" y="82295"/>
                  </a:lnTo>
                  <a:lnTo>
                    <a:pt x="1636776" y="70103"/>
                  </a:lnTo>
                  <a:lnTo>
                    <a:pt x="1648967" y="70103"/>
                  </a:lnTo>
                  <a:lnTo>
                    <a:pt x="1648967" y="48299"/>
                  </a:lnTo>
                  <a:lnTo>
                    <a:pt x="1630679" y="30479"/>
                  </a:lnTo>
                  <a:lnTo>
                    <a:pt x="1648967" y="21335"/>
                  </a:lnTo>
                  <a:lnTo>
                    <a:pt x="1649431" y="21335"/>
                  </a:lnTo>
                  <a:lnTo>
                    <a:pt x="1627631" y="0"/>
                  </a:lnTo>
                  <a:close/>
                </a:path>
                <a:path w="1771014" h="283845">
                  <a:moveTo>
                    <a:pt x="1648967" y="21335"/>
                  </a:moveTo>
                  <a:lnTo>
                    <a:pt x="1630679" y="30479"/>
                  </a:lnTo>
                  <a:lnTo>
                    <a:pt x="1648967" y="48299"/>
                  </a:lnTo>
                  <a:lnTo>
                    <a:pt x="1648967" y="2133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501394" y="3617976"/>
            <a:ext cx="3197225" cy="5943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436880" marR="43180" indent="-399415">
              <a:lnSpc>
                <a:spcPct val="100499"/>
              </a:lnSpc>
              <a:spcBef>
                <a:spcPts val="110"/>
              </a:spcBef>
              <a:tabLst>
                <a:tab pos="436880" algn="l"/>
              </a:tabLst>
            </a:pPr>
            <a:r>
              <a:rPr sz="1850" dirty="0">
                <a:latin typeface="Arial"/>
                <a:cs typeface="Arial"/>
              </a:rPr>
              <a:t>1.	Flips </a:t>
            </a:r>
            <a:r>
              <a:rPr sz="1850" spc="10" dirty="0">
                <a:latin typeface="Arial"/>
                <a:cs typeface="Arial"/>
              </a:rPr>
              <a:t>a </a:t>
            </a:r>
            <a:r>
              <a:rPr sz="1850" dirty="0">
                <a:latin typeface="Arial"/>
                <a:cs typeface="Arial"/>
              </a:rPr>
              <a:t>bit r</a:t>
            </a:r>
            <a:r>
              <a:rPr sz="1875" baseline="-20000" dirty="0">
                <a:latin typeface="Arial"/>
                <a:cs typeface="Arial"/>
              </a:rPr>
              <a:t>0 </a:t>
            </a:r>
            <a:r>
              <a:rPr sz="1850" spc="5" dirty="0">
                <a:latin typeface="Arial"/>
                <a:cs typeface="Arial"/>
              </a:rPr>
              <a:t>and </a:t>
            </a:r>
            <a:r>
              <a:rPr sz="1850" spc="10" dirty="0">
                <a:latin typeface="Arial"/>
                <a:cs typeface="Arial"/>
              </a:rPr>
              <a:t>locks </a:t>
            </a:r>
            <a:r>
              <a:rPr sz="1850" spc="5" dirty="0">
                <a:latin typeface="Arial"/>
                <a:cs typeface="Arial"/>
              </a:rPr>
              <a:t>the  </a:t>
            </a:r>
            <a:r>
              <a:rPr sz="1850" dirty="0">
                <a:latin typeface="Arial"/>
                <a:cs typeface="Arial"/>
              </a:rPr>
              <a:t>result in </a:t>
            </a:r>
            <a:r>
              <a:rPr sz="1850" spc="10" dirty="0">
                <a:latin typeface="Arial"/>
                <a:cs typeface="Arial"/>
              </a:rPr>
              <a:t>a</a:t>
            </a:r>
            <a:r>
              <a:rPr sz="1850" spc="-5" dirty="0">
                <a:latin typeface="Arial"/>
                <a:cs typeface="Arial"/>
              </a:rPr>
              <a:t> </a:t>
            </a:r>
            <a:r>
              <a:rPr sz="1850" spc="5" dirty="0">
                <a:latin typeface="Arial"/>
                <a:cs typeface="Arial"/>
              </a:rPr>
              <a:t>box</a:t>
            </a:r>
            <a:endParaRPr sz="185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26794" y="4468367"/>
            <a:ext cx="2689860" cy="3111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411480" algn="l"/>
              </a:tabLst>
            </a:pPr>
            <a:r>
              <a:rPr sz="1850" dirty="0">
                <a:latin typeface="Arial"/>
                <a:cs typeface="Arial"/>
              </a:rPr>
              <a:t>2.	</a:t>
            </a:r>
            <a:r>
              <a:rPr sz="1850" spc="5" dirty="0">
                <a:latin typeface="Arial"/>
                <a:cs typeface="Arial"/>
              </a:rPr>
              <a:t>Sends the box </a:t>
            </a:r>
            <a:r>
              <a:rPr sz="1850" spc="10" dirty="0">
                <a:latin typeface="Arial"/>
                <a:cs typeface="Arial"/>
              </a:rPr>
              <a:t>to</a:t>
            </a:r>
            <a:r>
              <a:rPr sz="1850" spc="-95" dirty="0">
                <a:latin typeface="Arial"/>
                <a:cs typeface="Arial"/>
              </a:rPr>
              <a:t> </a:t>
            </a:r>
            <a:r>
              <a:rPr sz="1850" spc="5" dirty="0">
                <a:latin typeface="Arial"/>
                <a:cs typeface="Arial"/>
              </a:rPr>
              <a:t>Bob</a:t>
            </a:r>
            <a:endParaRPr sz="185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609080" y="3593591"/>
            <a:ext cx="3381375" cy="8782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50800" marR="30480">
              <a:lnSpc>
                <a:spcPct val="100499"/>
              </a:lnSpc>
              <a:spcBef>
                <a:spcPts val="110"/>
              </a:spcBef>
              <a:tabLst>
                <a:tab pos="431800" algn="l"/>
              </a:tabLst>
            </a:pPr>
            <a:r>
              <a:rPr sz="1850" dirty="0">
                <a:latin typeface="Arial"/>
                <a:cs typeface="Arial"/>
              </a:rPr>
              <a:t>3.	</a:t>
            </a:r>
            <a:r>
              <a:rPr sz="1850" spc="5" dirty="0">
                <a:latin typeface="Arial"/>
                <a:cs typeface="Arial"/>
              </a:rPr>
              <a:t>After </a:t>
            </a:r>
            <a:r>
              <a:rPr sz="1850" dirty="0">
                <a:latin typeface="Arial"/>
                <a:cs typeface="Arial"/>
              </a:rPr>
              <a:t>receiving </a:t>
            </a:r>
            <a:r>
              <a:rPr sz="1850" spc="5" dirty="0">
                <a:latin typeface="Arial"/>
                <a:cs typeface="Arial"/>
              </a:rPr>
              <a:t>the box, Bob  </a:t>
            </a:r>
            <a:r>
              <a:rPr sz="1850" dirty="0">
                <a:latin typeface="Arial"/>
                <a:cs typeface="Arial"/>
              </a:rPr>
              <a:t>flips </a:t>
            </a:r>
            <a:r>
              <a:rPr sz="1850" spc="10" dirty="0">
                <a:latin typeface="Arial"/>
                <a:cs typeface="Arial"/>
              </a:rPr>
              <a:t>a </a:t>
            </a:r>
            <a:r>
              <a:rPr sz="1850" dirty="0">
                <a:latin typeface="Arial"/>
                <a:cs typeface="Arial"/>
              </a:rPr>
              <a:t>bit r</a:t>
            </a:r>
            <a:r>
              <a:rPr sz="1875" baseline="-20000" dirty="0">
                <a:latin typeface="Arial"/>
                <a:cs typeface="Arial"/>
              </a:rPr>
              <a:t>1 </a:t>
            </a:r>
            <a:r>
              <a:rPr sz="1850" dirty="0">
                <a:latin typeface="Arial"/>
                <a:cs typeface="Arial"/>
              </a:rPr>
              <a:t>in </a:t>
            </a:r>
            <a:r>
              <a:rPr sz="1850" spc="5" dirty="0">
                <a:latin typeface="Arial"/>
                <a:cs typeface="Arial"/>
              </a:rPr>
              <a:t>the </a:t>
            </a:r>
            <a:r>
              <a:rPr sz="1850" dirty="0">
                <a:latin typeface="Arial"/>
                <a:cs typeface="Arial"/>
              </a:rPr>
              <a:t>open </a:t>
            </a:r>
            <a:r>
              <a:rPr sz="1850" spc="5" dirty="0">
                <a:latin typeface="Arial"/>
                <a:cs typeface="Arial"/>
              </a:rPr>
              <a:t>and  sends </a:t>
            </a:r>
            <a:r>
              <a:rPr sz="1850" spc="10" dirty="0">
                <a:latin typeface="Arial"/>
                <a:cs typeface="Arial"/>
              </a:rPr>
              <a:t>to</a:t>
            </a:r>
            <a:r>
              <a:rPr sz="1850" spc="-120" dirty="0">
                <a:latin typeface="Arial"/>
                <a:cs typeface="Arial"/>
              </a:rPr>
              <a:t> </a:t>
            </a:r>
            <a:r>
              <a:rPr sz="1850" spc="5" dirty="0">
                <a:latin typeface="Arial"/>
                <a:cs typeface="Arial"/>
              </a:rPr>
              <a:t>Alice</a:t>
            </a:r>
            <a:endParaRPr sz="1850">
              <a:latin typeface="Arial"/>
              <a:cs typeface="Aria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4389120" y="4843779"/>
            <a:ext cx="1771014" cy="283845"/>
            <a:chOff x="4389120" y="4843779"/>
            <a:chExt cx="1771014" cy="283845"/>
          </a:xfrm>
        </p:grpSpPr>
        <p:sp>
          <p:nvSpPr>
            <p:cNvPr id="17" name="object 17"/>
            <p:cNvSpPr/>
            <p:nvPr/>
          </p:nvSpPr>
          <p:spPr>
            <a:xfrm>
              <a:off x="4401312" y="4868163"/>
              <a:ext cx="1746885" cy="238125"/>
            </a:xfrm>
            <a:custGeom>
              <a:avLst/>
              <a:gdLst/>
              <a:ahLst/>
              <a:cxnLst/>
              <a:rect l="l" t="t" r="r" b="b"/>
              <a:pathLst>
                <a:path w="1746885" h="238125">
                  <a:moveTo>
                    <a:pt x="118872" y="0"/>
                  </a:moveTo>
                  <a:lnTo>
                    <a:pt x="0" y="118872"/>
                  </a:lnTo>
                  <a:lnTo>
                    <a:pt x="118872" y="237744"/>
                  </a:lnTo>
                  <a:lnTo>
                    <a:pt x="118872" y="176784"/>
                  </a:lnTo>
                  <a:lnTo>
                    <a:pt x="1746503" y="176784"/>
                  </a:lnTo>
                  <a:lnTo>
                    <a:pt x="1746503" y="57912"/>
                  </a:lnTo>
                  <a:lnTo>
                    <a:pt x="118872" y="57912"/>
                  </a:lnTo>
                  <a:lnTo>
                    <a:pt x="118872" y="0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4389120" y="4843779"/>
              <a:ext cx="1771014" cy="283845"/>
            </a:xfrm>
            <a:custGeom>
              <a:avLst/>
              <a:gdLst/>
              <a:ahLst/>
              <a:cxnLst/>
              <a:rect l="l" t="t" r="r" b="b"/>
              <a:pathLst>
                <a:path w="1771014" h="283845">
                  <a:moveTo>
                    <a:pt x="140207" y="0"/>
                  </a:moveTo>
                  <a:lnTo>
                    <a:pt x="0" y="143256"/>
                  </a:lnTo>
                  <a:lnTo>
                    <a:pt x="140207" y="283464"/>
                  </a:lnTo>
                  <a:lnTo>
                    <a:pt x="140207" y="262128"/>
                  </a:lnTo>
                  <a:lnTo>
                    <a:pt x="121919" y="262128"/>
                  </a:lnTo>
                  <a:lnTo>
                    <a:pt x="121919" y="237744"/>
                  </a:lnTo>
                  <a:lnTo>
                    <a:pt x="33527" y="149352"/>
                  </a:lnTo>
                  <a:lnTo>
                    <a:pt x="18287" y="149352"/>
                  </a:lnTo>
                  <a:lnTo>
                    <a:pt x="18287" y="134112"/>
                  </a:lnTo>
                  <a:lnTo>
                    <a:pt x="33527" y="134112"/>
                  </a:lnTo>
                  <a:lnTo>
                    <a:pt x="121919" y="45720"/>
                  </a:lnTo>
                  <a:lnTo>
                    <a:pt x="121919" y="24384"/>
                  </a:lnTo>
                  <a:lnTo>
                    <a:pt x="140207" y="24384"/>
                  </a:lnTo>
                  <a:lnTo>
                    <a:pt x="140207" y="0"/>
                  </a:lnTo>
                  <a:close/>
                </a:path>
                <a:path w="1771014" h="283845">
                  <a:moveTo>
                    <a:pt x="121919" y="237744"/>
                  </a:moveTo>
                  <a:lnTo>
                    <a:pt x="121919" y="262128"/>
                  </a:lnTo>
                  <a:lnTo>
                    <a:pt x="137159" y="252984"/>
                  </a:lnTo>
                  <a:lnTo>
                    <a:pt x="121919" y="237744"/>
                  </a:lnTo>
                  <a:close/>
                </a:path>
                <a:path w="1771014" h="283845">
                  <a:moveTo>
                    <a:pt x="1749552" y="192024"/>
                  </a:moveTo>
                  <a:lnTo>
                    <a:pt x="121919" y="192024"/>
                  </a:lnTo>
                  <a:lnTo>
                    <a:pt x="121919" y="237744"/>
                  </a:lnTo>
                  <a:lnTo>
                    <a:pt x="137159" y="252984"/>
                  </a:lnTo>
                  <a:lnTo>
                    <a:pt x="121919" y="262128"/>
                  </a:lnTo>
                  <a:lnTo>
                    <a:pt x="140207" y="262128"/>
                  </a:lnTo>
                  <a:lnTo>
                    <a:pt x="140207" y="210312"/>
                  </a:lnTo>
                  <a:lnTo>
                    <a:pt x="131063" y="210312"/>
                  </a:lnTo>
                  <a:lnTo>
                    <a:pt x="140207" y="201168"/>
                  </a:lnTo>
                  <a:lnTo>
                    <a:pt x="1749552" y="201168"/>
                  </a:lnTo>
                  <a:lnTo>
                    <a:pt x="1749552" y="192024"/>
                  </a:lnTo>
                  <a:close/>
                </a:path>
                <a:path w="1771014" h="283845">
                  <a:moveTo>
                    <a:pt x="140207" y="201168"/>
                  </a:moveTo>
                  <a:lnTo>
                    <a:pt x="131063" y="210312"/>
                  </a:lnTo>
                  <a:lnTo>
                    <a:pt x="140207" y="210312"/>
                  </a:lnTo>
                  <a:lnTo>
                    <a:pt x="140207" y="201168"/>
                  </a:lnTo>
                  <a:close/>
                </a:path>
                <a:path w="1771014" h="283845">
                  <a:moveTo>
                    <a:pt x="1770888" y="192024"/>
                  </a:moveTo>
                  <a:lnTo>
                    <a:pt x="1758695" y="192024"/>
                  </a:lnTo>
                  <a:lnTo>
                    <a:pt x="1749552" y="201168"/>
                  </a:lnTo>
                  <a:lnTo>
                    <a:pt x="140207" y="201168"/>
                  </a:lnTo>
                  <a:lnTo>
                    <a:pt x="140207" y="210312"/>
                  </a:lnTo>
                  <a:lnTo>
                    <a:pt x="1770888" y="210312"/>
                  </a:lnTo>
                  <a:lnTo>
                    <a:pt x="1770888" y="192024"/>
                  </a:lnTo>
                  <a:close/>
                </a:path>
                <a:path w="1771014" h="283845">
                  <a:moveTo>
                    <a:pt x="1749552" y="82296"/>
                  </a:moveTo>
                  <a:lnTo>
                    <a:pt x="1749552" y="201168"/>
                  </a:lnTo>
                  <a:lnTo>
                    <a:pt x="1758695" y="192024"/>
                  </a:lnTo>
                  <a:lnTo>
                    <a:pt x="1770888" y="192024"/>
                  </a:lnTo>
                  <a:lnTo>
                    <a:pt x="1770888" y="94488"/>
                  </a:lnTo>
                  <a:lnTo>
                    <a:pt x="1758695" y="94488"/>
                  </a:lnTo>
                  <a:lnTo>
                    <a:pt x="1749552" y="82296"/>
                  </a:lnTo>
                  <a:close/>
                </a:path>
                <a:path w="1771014" h="283845">
                  <a:moveTo>
                    <a:pt x="18287" y="134112"/>
                  </a:moveTo>
                  <a:lnTo>
                    <a:pt x="18287" y="149352"/>
                  </a:lnTo>
                  <a:lnTo>
                    <a:pt x="25907" y="141732"/>
                  </a:lnTo>
                  <a:lnTo>
                    <a:pt x="18287" y="134112"/>
                  </a:lnTo>
                  <a:close/>
                </a:path>
                <a:path w="1771014" h="283845">
                  <a:moveTo>
                    <a:pt x="25907" y="141732"/>
                  </a:moveTo>
                  <a:lnTo>
                    <a:pt x="18287" y="149352"/>
                  </a:lnTo>
                  <a:lnTo>
                    <a:pt x="33527" y="149352"/>
                  </a:lnTo>
                  <a:lnTo>
                    <a:pt x="25907" y="141732"/>
                  </a:lnTo>
                  <a:close/>
                </a:path>
                <a:path w="1771014" h="283845">
                  <a:moveTo>
                    <a:pt x="33527" y="134112"/>
                  </a:moveTo>
                  <a:lnTo>
                    <a:pt x="18287" y="134112"/>
                  </a:lnTo>
                  <a:lnTo>
                    <a:pt x="25907" y="141732"/>
                  </a:lnTo>
                  <a:lnTo>
                    <a:pt x="33527" y="134112"/>
                  </a:lnTo>
                  <a:close/>
                </a:path>
                <a:path w="1771014" h="283845">
                  <a:moveTo>
                    <a:pt x="140207" y="24384"/>
                  </a:moveTo>
                  <a:lnTo>
                    <a:pt x="121919" y="24384"/>
                  </a:lnTo>
                  <a:lnTo>
                    <a:pt x="137159" y="30480"/>
                  </a:lnTo>
                  <a:lnTo>
                    <a:pt x="121919" y="45720"/>
                  </a:lnTo>
                  <a:lnTo>
                    <a:pt x="121919" y="94488"/>
                  </a:lnTo>
                  <a:lnTo>
                    <a:pt x="1749552" y="94488"/>
                  </a:lnTo>
                  <a:lnTo>
                    <a:pt x="1749552" y="82296"/>
                  </a:lnTo>
                  <a:lnTo>
                    <a:pt x="140207" y="82296"/>
                  </a:lnTo>
                  <a:lnTo>
                    <a:pt x="131063" y="73152"/>
                  </a:lnTo>
                  <a:lnTo>
                    <a:pt x="140207" y="73152"/>
                  </a:lnTo>
                  <a:lnTo>
                    <a:pt x="140207" y="24384"/>
                  </a:lnTo>
                  <a:close/>
                </a:path>
                <a:path w="1771014" h="283845">
                  <a:moveTo>
                    <a:pt x="1770888" y="73152"/>
                  </a:moveTo>
                  <a:lnTo>
                    <a:pt x="140207" y="73152"/>
                  </a:lnTo>
                  <a:lnTo>
                    <a:pt x="140207" y="82296"/>
                  </a:lnTo>
                  <a:lnTo>
                    <a:pt x="1749552" y="82296"/>
                  </a:lnTo>
                  <a:lnTo>
                    <a:pt x="1758695" y="94488"/>
                  </a:lnTo>
                  <a:lnTo>
                    <a:pt x="1770888" y="94488"/>
                  </a:lnTo>
                  <a:lnTo>
                    <a:pt x="1770888" y="73152"/>
                  </a:lnTo>
                  <a:close/>
                </a:path>
                <a:path w="1771014" h="283845">
                  <a:moveTo>
                    <a:pt x="140207" y="73152"/>
                  </a:moveTo>
                  <a:lnTo>
                    <a:pt x="131063" y="73152"/>
                  </a:lnTo>
                  <a:lnTo>
                    <a:pt x="140207" y="82296"/>
                  </a:lnTo>
                  <a:lnTo>
                    <a:pt x="140207" y="73152"/>
                  </a:lnTo>
                  <a:close/>
                </a:path>
                <a:path w="1771014" h="283845">
                  <a:moveTo>
                    <a:pt x="121919" y="24384"/>
                  </a:moveTo>
                  <a:lnTo>
                    <a:pt x="121919" y="45720"/>
                  </a:lnTo>
                  <a:lnTo>
                    <a:pt x="137159" y="30480"/>
                  </a:lnTo>
                  <a:lnTo>
                    <a:pt x="121919" y="2438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5143500" y="4483608"/>
            <a:ext cx="243840" cy="3111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0"/>
              </a:spcBef>
            </a:pPr>
            <a:r>
              <a:rPr sz="1850" dirty="0">
                <a:latin typeface="Arial"/>
                <a:cs typeface="Arial"/>
              </a:rPr>
              <a:t>r</a:t>
            </a:r>
            <a:r>
              <a:rPr sz="1875" baseline="-20000" dirty="0">
                <a:latin typeface="Arial"/>
                <a:cs typeface="Arial"/>
              </a:rPr>
              <a:t>1</a:t>
            </a:r>
            <a:endParaRPr sz="1875" baseline="-20000">
              <a:latin typeface="Arial"/>
              <a:cs typeface="Arial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4407408" y="5736844"/>
            <a:ext cx="1771014" cy="283845"/>
            <a:chOff x="4407408" y="5736844"/>
            <a:chExt cx="1771014" cy="283845"/>
          </a:xfrm>
        </p:grpSpPr>
        <p:sp>
          <p:nvSpPr>
            <p:cNvPr id="21" name="object 21"/>
            <p:cNvSpPr/>
            <p:nvPr/>
          </p:nvSpPr>
          <p:spPr>
            <a:xfrm>
              <a:off x="4416552" y="5761228"/>
              <a:ext cx="1746885" cy="234950"/>
            </a:xfrm>
            <a:custGeom>
              <a:avLst/>
              <a:gdLst/>
              <a:ahLst/>
              <a:cxnLst/>
              <a:rect l="l" t="t" r="r" b="b"/>
              <a:pathLst>
                <a:path w="1746885" h="234950">
                  <a:moveTo>
                    <a:pt x="1627632" y="0"/>
                  </a:moveTo>
                  <a:lnTo>
                    <a:pt x="1627632" y="57912"/>
                  </a:lnTo>
                  <a:lnTo>
                    <a:pt x="0" y="57912"/>
                  </a:lnTo>
                  <a:lnTo>
                    <a:pt x="0" y="176784"/>
                  </a:lnTo>
                  <a:lnTo>
                    <a:pt x="1627632" y="176784"/>
                  </a:lnTo>
                  <a:lnTo>
                    <a:pt x="1627632" y="234696"/>
                  </a:lnTo>
                  <a:lnTo>
                    <a:pt x="1746503" y="118872"/>
                  </a:lnTo>
                  <a:lnTo>
                    <a:pt x="1627632" y="0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4407408" y="5736844"/>
              <a:ext cx="1771014" cy="283845"/>
            </a:xfrm>
            <a:custGeom>
              <a:avLst/>
              <a:gdLst/>
              <a:ahLst/>
              <a:cxnLst/>
              <a:rect l="l" t="t" r="r" b="b"/>
              <a:pathLst>
                <a:path w="1771014" h="283845">
                  <a:moveTo>
                    <a:pt x="1627631" y="201167"/>
                  </a:moveTo>
                  <a:lnTo>
                    <a:pt x="1627631" y="283463"/>
                  </a:lnTo>
                  <a:lnTo>
                    <a:pt x="1652546" y="259079"/>
                  </a:lnTo>
                  <a:lnTo>
                    <a:pt x="1648967" y="259079"/>
                  </a:lnTo>
                  <a:lnTo>
                    <a:pt x="1630679" y="252983"/>
                  </a:lnTo>
                  <a:lnTo>
                    <a:pt x="1648967" y="234695"/>
                  </a:lnTo>
                  <a:lnTo>
                    <a:pt x="1648967" y="210311"/>
                  </a:lnTo>
                  <a:lnTo>
                    <a:pt x="1636776" y="210311"/>
                  </a:lnTo>
                  <a:lnTo>
                    <a:pt x="1627631" y="201167"/>
                  </a:lnTo>
                  <a:close/>
                </a:path>
                <a:path w="1771014" h="283845">
                  <a:moveTo>
                    <a:pt x="1648967" y="234695"/>
                  </a:moveTo>
                  <a:lnTo>
                    <a:pt x="1630679" y="252983"/>
                  </a:lnTo>
                  <a:lnTo>
                    <a:pt x="1648967" y="259079"/>
                  </a:lnTo>
                  <a:lnTo>
                    <a:pt x="1648967" y="234695"/>
                  </a:lnTo>
                  <a:close/>
                </a:path>
                <a:path w="1771014" h="283845">
                  <a:moveTo>
                    <a:pt x="1741931" y="141731"/>
                  </a:moveTo>
                  <a:lnTo>
                    <a:pt x="1648967" y="234695"/>
                  </a:lnTo>
                  <a:lnTo>
                    <a:pt x="1648967" y="259079"/>
                  </a:lnTo>
                  <a:lnTo>
                    <a:pt x="1652546" y="259079"/>
                  </a:lnTo>
                  <a:lnTo>
                    <a:pt x="1764659" y="149351"/>
                  </a:lnTo>
                  <a:lnTo>
                    <a:pt x="1749552" y="149351"/>
                  </a:lnTo>
                  <a:lnTo>
                    <a:pt x="1741931" y="141731"/>
                  </a:lnTo>
                  <a:close/>
                </a:path>
                <a:path w="1771014" h="283845">
                  <a:moveTo>
                    <a:pt x="1627631" y="73151"/>
                  </a:moveTo>
                  <a:lnTo>
                    <a:pt x="0" y="73151"/>
                  </a:lnTo>
                  <a:lnTo>
                    <a:pt x="0" y="210311"/>
                  </a:lnTo>
                  <a:lnTo>
                    <a:pt x="1627631" y="210311"/>
                  </a:lnTo>
                  <a:lnTo>
                    <a:pt x="1627631" y="201167"/>
                  </a:lnTo>
                  <a:lnTo>
                    <a:pt x="18287" y="201167"/>
                  </a:lnTo>
                  <a:lnTo>
                    <a:pt x="9143" y="192023"/>
                  </a:lnTo>
                  <a:lnTo>
                    <a:pt x="18287" y="192023"/>
                  </a:lnTo>
                  <a:lnTo>
                    <a:pt x="18287" y="91439"/>
                  </a:lnTo>
                  <a:lnTo>
                    <a:pt x="9143" y="91439"/>
                  </a:lnTo>
                  <a:lnTo>
                    <a:pt x="18287" y="82295"/>
                  </a:lnTo>
                  <a:lnTo>
                    <a:pt x="1627631" y="82295"/>
                  </a:lnTo>
                  <a:lnTo>
                    <a:pt x="1627631" y="73151"/>
                  </a:lnTo>
                  <a:close/>
                </a:path>
                <a:path w="1771014" h="283845">
                  <a:moveTo>
                    <a:pt x="1648967" y="192023"/>
                  </a:moveTo>
                  <a:lnTo>
                    <a:pt x="18287" y="192023"/>
                  </a:lnTo>
                  <a:lnTo>
                    <a:pt x="18287" y="201167"/>
                  </a:lnTo>
                  <a:lnTo>
                    <a:pt x="1627631" y="201167"/>
                  </a:lnTo>
                  <a:lnTo>
                    <a:pt x="1636776" y="210311"/>
                  </a:lnTo>
                  <a:lnTo>
                    <a:pt x="1648967" y="210311"/>
                  </a:lnTo>
                  <a:lnTo>
                    <a:pt x="1648967" y="192023"/>
                  </a:lnTo>
                  <a:close/>
                </a:path>
                <a:path w="1771014" h="283845">
                  <a:moveTo>
                    <a:pt x="18287" y="192023"/>
                  </a:moveTo>
                  <a:lnTo>
                    <a:pt x="9143" y="192023"/>
                  </a:lnTo>
                  <a:lnTo>
                    <a:pt x="18287" y="201167"/>
                  </a:lnTo>
                  <a:lnTo>
                    <a:pt x="18287" y="192023"/>
                  </a:lnTo>
                  <a:close/>
                </a:path>
                <a:path w="1771014" h="283845">
                  <a:moveTo>
                    <a:pt x="1749552" y="134111"/>
                  </a:moveTo>
                  <a:lnTo>
                    <a:pt x="1741931" y="141731"/>
                  </a:lnTo>
                  <a:lnTo>
                    <a:pt x="1749552" y="149351"/>
                  </a:lnTo>
                  <a:lnTo>
                    <a:pt x="1749552" y="134111"/>
                  </a:lnTo>
                  <a:close/>
                </a:path>
                <a:path w="1771014" h="283845">
                  <a:moveTo>
                    <a:pt x="1761743" y="134111"/>
                  </a:moveTo>
                  <a:lnTo>
                    <a:pt x="1749552" y="134111"/>
                  </a:lnTo>
                  <a:lnTo>
                    <a:pt x="1749552" y="149351"/>
                  </a:lnTo>
                  <a:lnTo>
                    <a:pt x="1764659" y="149351"/>
                  </a:lnTo>
                  <a:lnTo>
                    <a:pt x="1770888" y="143255"/>
                  </a:lnTo>
                  <a:lnTo>
                    <a:pt x="1761743" y="134111"/>
                  </a:lnTo>
                  <a:close/>
                </a:path>
                <a:path w="1771014" h="283845">
                  <a:moveTo>
                    <a:pt x="1652015" y="24383"/>
                  </a:moveTo>
                  <a:lnTo>
                    <a:pt x="1648967" y="24383"/>
                  </a:lnTo>
                  <a:lnTo>
                    <a:pt x="1648967" y="48767"/>
                  </a:lnTo>
                  <a:lnTo>
                    <a:pt x="1741931" y="141731"/>
                  </a:lnTo>
                  <a:lnTo>
                    <a:pt x="1749552" y="134111"/>
                  </a:lnTo>
                  <a:lnTo>
                    <a:pt x="1761743" y="134111"/>
                  </a:lnTo>
                  <a:lnTo>
                    <a:pt x="1652015" y="24383"/>
                  </a:lnTo>
                  <a:close/>
                </a:path>
                <a:path w="1771014" h="283845">
                  <a:moveTo>
                    <a:pt x="18287" y="82295"/>
                  </a:moveTo>
                  <a:lnTo>
                    <a:pt x="9143" y="91439"/>
                  </a:lnTo>
                  <a:lnTo>
                    <a:pt x="18287" y="91439"/>
                  </a:lnTo>
                  <a:lnTo>
                    <a:pt x="18287" y="82295"/>
                  </a:lnTo>
                  <a:close/>
                </a:path>
                <a:path w="1771014" h="283845">
                  <a:moveTo>
                    <a:pt x="1648967" y="73151"/>
                  </a:moveTo>
                  <a:lnTo>
                    <a:pt x="1636776" y="73151"/>
                  </a:lnTo>
                  <a:lnTo>
                    <a:pt x="1627631" y="82295"/>
                  </a:lnTo>
                  <a:lnTo>
                    <a:pt x="18287" y="82295"/>
                  </a:lnTo>
                  <a:lnTo>
                    <a:pt x="18287" y="91439"/>
                  </a:lnTo>
                  <a:lnTo>
                    <a:pt x="1648967" y="91439"/>
                  </a:lnTo>
                  <a:lnTo>
                    <a:pt x="1648967" y="73151"/>
                  </a:lnTo>
                  <a:close/>
                </a:path>
                <a:path w="1771014" h="283845">
                  <a:moveTo>
                    <a:pt x="1627631" y="0"/>
                  </a:moveTo>
                  <a:lnTo>
                    <a:pt x="1627631" y="82295"/>
                  </a:lnTo>
                  <a:lnTo>
                    <a:pt x="1636776" y="73151"/>
                  </a:lnTo>
                  <a:lnTo>
                    <a:pt x="1648967" y="73151"/>
                  </a:lnTo>
                  <a:lnTo>
                    <a:pt x="1648967" y="48767"/>
                  </a:lnTo>
                  <a:lnTo>
                    <a:pt x="1630679" y="30479"/>
                  </a:lnTo>
                  <a:lnTo>
                    <a:pt x="1648967" y="24383"/>
                  </a:lnTo>
                  <a:lnTo>
                    <a:pt x="1652015" y="24383"/>
                  </a:lnTo>
                  <a:lnTo>
                    <a:pt x="1627631" y="0"/>
                  </a:lnTo>
                  <a:close/>
                </a:path>
                <a:path w="1771014" h="283845">
                  <a:moveTo>
                    <a:pt x="1648967" y="24383"/>
                  </a:moveTo>
                  <a:lnTo>
                    <a:pt x="1630679" y="30479"/>
                  </a:lnTo>
                  <a:lnTo>
                    <a:pt x="1648967" y="48767"/>
                  </a:lnTo>
                  <a:lnTo>
                    <a:pt x="1648967" y="2438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/>
          <p:nvPr/>
        </p:nvSpPr>
        <p:spPr>
          <a:xfrm>
            <a:off x="6949440" y="6584188"/>
            <a:ext cx="256540" cy="256540"/>
          </a:xfrm>
          <a:custGeom>
            <a:avLst/>
            <a:gdLst/>
            <a:ahLst/>
            <a:cxnLst/>
            <a:rect l="l" t="t" r="r" b="b"/>
            <a:pathLst>
              <a:path w="256540" h="256540">
                <a:moveTo>
                  <a:pt x="140207" y="0"/>
                </a:moveTo>
                <a:lnTo>
                  <a:pt x="112775" y="0"/>
                </a:lnTo>
                <a:lnTo>
                  <a:pt x="100583" y="3049"/>
                </a:lnTo>
                <a:lnTo>
                  <a:pt x="79248" y="9143"/>
                </a:lnTo>
                <a:lnTo>
                  <a:pt x="76200" y="9143"/>
                </a:lnTo>
                <a:lnTo>
                  <a:pt x="54863" y="21335"/>
                </a:lnTo>
                <a:lnTo>
                  <a:pt x="36575" y="36575"/>
                </a:lnTo>
                <a:lnTo>
                  <a:pt x="21335" y="54863"/>
                </a:lnTo>
                <a:lnTo>
                  <a:pt x="9143" y="76199"/>
                </a:lnTo>
                <a:lnTo>
                  <a:pt x="9143" y="79249"/>
                </a:lnTo>
                <a:lnTo>
                  <a:pt x="0" y="100583"/>
                </a:lnTo>
                <a:lnTo>
                  <a:pt x="0" y="140207"/>
                </a:lnTo>
                <a:lnTo>
                  <a:pt x="9143" y="176783"/>
                </a:lnTo>
                <a:lnTo>
                  <a:pt x="21335" y="198119"/>
                </a:lnTo>
                <a:lnTo>
                  <a:pt x="36575" y="216407"/>
                </a:lnTo>
                <a:lnTo>
                  <a:pt x="36575" y="219455"/>
                </a:lnTo>
                <a:lnTo>
                  <a:pt x="54863" y="231647"/>
                </a:lnTo>
                <a:lnTo>
                  <a:pt x="54863" y="234695"/>
                </a:lnTo>
                <a:lnTo>
                  <a:pt x="76200" y="243839"/>
                </a:lnTo>
                <a:lnTo>
                  <a:pt x="79248" y="243839"/>
                </a:lnTo>
                <a:lnTo>
                  <a:pt x="100583" y="252983"/>
                </a:lnTo>
                <a:lnTo>
                  <a:pt x="115824" y="256031"/>
                </a:lnTo>
                <a:lnTo>
                  <a:pt x="128015" y="256031"/>
                </a:lnTo>
                <a:lnTo>
                  <a:pt x="140207" y="252983"/>
                </a:lnTo>
                <a:lnTo>
                  <a:pt x="152400" y="252983"/>
                </a:lnTo>
                <a:lnTo>
                  <a:pt x="176783" y="243839"/>
                </a:lnTo>
                <a:lnTo>
                  <a:pt x="198119" y="234695"/>
                </a:lnTo>
                <a:lnTo>
                  <a:pt x="115824" y="234695"/>
                </a:lnTo>
                <a:lnTo>
                  <a:pt x="103631" y="231647"/>
                </a:lnTo>
                <a:lnTo>
                  <a:pt x="92963" y="228599"/>
                </a:lnTo>
                <a:lnTo>
                  <a:pt x="85343" y="228599"/>
                </a:lnTo>
                <a:lnTo>
                  <a:pt x="64007" y="216407"/>
                </a:lnTo>
                <a:lnTo>
                  <a:pt x="67055" y="216407"/>
                </a:lnTo>
                <a:lnTo>
                  <a:pt x="48767" y="204215"/>
                </a:lnTo>
                <a:lnTo>
                  <a:pt x="51815" y="204215"/>
                </a:lnTo>
                <a:lnTo>
                  <a:pt x="39116" y="188975"/>
                </a:lnTo>
                <a:lnTo>
                  <a:pt x="36575" y="188975"/>
                </a:lnTo>
                <a:lnTo>
                  <a:pt x="28738" y="170687"/>
                </a:lnTo>
                <a:lnTo>
                  <a:pt x="27431" y="170687"/>
                </a:lnTo>
                <a:lnTo>
                  <a:pt x="21335" y="149351"/>
                </a:lnTo>
                <a:lnTo>
                  <a:pt x="18287" y="137159"/>
                </a:lnTo>
                <a:lnTo>
                  <a:pt x="18287" y="115823"/>
                </a:lnTo>
                <a:lnTo>
                  <a:pt x="21335" y="103631"/>
                </a:lnTo>
                <a:lnTo>
                  <a:pt x="27431" y="85343"/>
                </a:lnTo>
                <a:lnTo>
                  <a:pt x="36575" y="67055"/>
                </a:lnTo>
                <a:lnTo>
                  <a:pt x="49275" y="51815"/>
                </a:lnTo>
                <a:lnTo>
                  <a:pt x="48767" y="51815"/>
                </a:lnTo>
                <a:lnTo>
                  <a:pt x="51815" y="48767"/>
                </a:lnTo>
                <a:lnTo>
                  <a:pt x="52425" y="48767"/>
                </a:lnTo>
                <a:lnTo>
                  <a:pt x="67055" y="36575"/>
                </a:lnTo>
                <a:lnTo>
                  <a:pt x="64007" y="36575"/>
                </a:lnTo>
                <a:lnTo>
                  <a:pt x="85343" y="27431"/>
                </a:lnTo>
                <a:lnTo>
                  <a:pt x="82295" y="27431"/>
                </a:lnTo>
                <a:lnTo>
                  <a:pt x="106679" y="21335"/>
                </a:lnTo>
                <a:lnTo>
                  <a:pt x="115824" y="18287"/>
                </a:lnTo>
                <a:lnTo>
                  <a:pt x="192785" y="18287"/>
                </a:lnTo>
                <a:lnTo>
                  <a:pt x="176783" y="9143"/>
                </a:lnTo>
                <a:lnTo>
                  <a:pt x="140207" y="0"/>
                </a:lnTo>
                <a:close/>
              </a:path>
              <a:path w="256540" h="256540">
                <a:moveTo>
                  <a:pt x="170687" y="225551"/>
                </a:moveTo>
                <a:lnTo>
                  <a:pt x="146303" y="234695"/>
                </a:lnTo>
                <a:lnTo>
                  <a:pt x="198119" y="234695"/>
                </a:lnTo>
                <a:lnTo>
                  <a:pt x="198119" y="231647"/>
                </a:lnTo>
                <a:lnTo>
                  <a:pt x="202691" y="228599"/>
                </a:lnTo>
                <a:lnTo>
                  <a:pt x="167639" y="228599"/>
                </a:lnTo>
                <a:lnTo>
                  <a:pt x="170687" y="225551"/>
                </a:lnTo>
                <a:close/>
              </a:path>
              <a:path w="256540" h="256540">
                <a:moveTo>
                  <a:pt x="82295" y="225551"/>
                </a:moveTo>
                <a:lnTo>
                  <a:pt x="85343" y="228599"/>
                </a:lnTo>
                <a:lnTo>
                  <a:pt x="92963" y="228599"/>
                </a:lnTo>
                <a:lnTo>
                  <a:pt x="82295" y="225551"/>
                </a:lnTo>
                <a:close/>
              </a:path>
              <a:path w="256540" h="256540">
                <a:moveTo>
                  <a:pt x="216407" y="216407"/>
                </a:moveTo>
                <a:lnTo>
                  <a:pt x="188975" y="216407"/>
                </a:lnTo>
                <a:lnTo>
                  <a:pt x="167639" y="228599"/>
                </a:lnTo>
                <a:lnTo>
                  <a:pt x="202691" y="228599"/>
                </a:lnTo>
                <a:lnTo>
                  <a:pt x="216407" y="219455"/>
                </a:lnTo>
                <a:lnTo>
                  <a:pt x="216407" y="216407"/>
                </a:lnTo>
                <a:close/>
              </a:path>
              <a:path w="256540" h="256540">
                <a:moveTo>
                  <a:pt x="216407" y="185927"/>
                </a:moveTo>
                <a:lnTo>
                  <a:pt x="204215" y="204215"/>
                </a:lnTo>
                <a:lnTo>
                  <a:pt x="185927" y="216407"/>
                </a:lnTo>
                <a:lnTo>
                  <a:pt x="219455" y="216407"/>
                </a:lnTo>
                <a:lnTo>
                  <a:pt x="231648" y="198119"/>
                </a:lnTo>
                <a:lnTo>
                  <a:pt x="234695" y="198119"/>
                </a:lnTo>
                <a:lnTo>
                  <a:pt x="238614" y="188975"/>
                </a:lnTo>
                <a:lnTo>
                  <a:pt x="216407" y="188975"/>
                </a:lnTo>
                <a:lnTo>
                  <a:pt x="216407" y="185927"/>
                </a:lnTo>
                <a:close/>
              </a:path>
              <a:path w="256540" h="256540">
                <a:moveTo>
                  <a:pt x="36575" y="185927"/>
                </a:moveTo>
                <a:lnTo>
                  <a:pt x="36575" y="188975"/>
                </a:lnTo>
                <a:lnTo>
                  <a:pt x="39116" y="188975"/>
                </a:lnTo>
                <a:lnTo>
                  <a:pt x="36575" y="185927"/>
                </a:lnTo>
                <a:close/>
              </a:path>
              <a:path w="256540" h="256540">
                <a:moveTo>
                  <a:pt x="225551" y="167639"/>
                </a:moveTo>
                <a:lnTo>
                  <a:pt x="216407" y="188975"/>
                </a:lnTo>
                <a:lnTo>
                  <a:pt x="238614" y="188975"/>
                </a:lnTo>
                <a:lnTo>
                  <a:pt x="243839" y="176783"/>
                </a:lnTo>
                <a:lnTo>
                  <a:pt x="246125" y="170687"/>
                </a:lnTo>
                <a:lnTo>
                  <a:pt x="225551" y="170687"/>
                </a:lnTo>
                <a:lnTo>
                  <a:pt x="225551" y="167639"/>
                </a:lnTo>
                <a:close/>
              </a:path>
              <a:path w="256540" h="256540">
                <a:moveTo>
                  <a:pt x="27431" y="167639"/>
                </a:moveTo>
                <a:lnTo>
                  <a:pt x="27431" y="170687"/>
                </a:lnTo>
                <a:lnTo>
                  <a:pt x="28738" y="170687"/>
                </a:lnTo>
                <a:lnTo>
                  <a:pt x="27431" y="167639"/>
                </a:lnTo>
                <a:close/>
              </a:path>
              <a:path w="256540" h="256540">
                <a:moveTo>
                  <a:pt x="227583" y="48767"/>
                </a:moveTo>
                <a:lnTo>
                  <a:pt x="204215" y="48767"/>
                </a:lnTo>
                <a:lnTo>
                  <a:pt x="216407" y="67055"/>
                </a:lnTo>
                <a:lnTo>
                  <a:pt x="225551" y="85343"/>
                </a:lnTo>
                <a:lnTo>
                  <a:pt x="231648" y="106679"/>
                </a:lnTo>
                <a:lnTo>
                  <a:pt x="234695" y="115823"/>
                </a:lnTo>
                <a:lnTo>
                  <a:pt x="234695" y="140207"/>
                </a:lnTo>
                <a:lnTo>
                  <a:pt x="231648" y="149351"/>
                </a:lnTo>
                <a:lnTo>
                  <a:pt x="225551" y="170687"/>
                </a:lnTo>
                <a:lnTo>
                  <a:pt x="246125" y="170687"/>
                </a:lnTo>
                <a:lnTo>
                  <a:pt x="252983" y="152399"/>
                </a:lnTo>
                <a:lnTo>
                  <a:pt x="252983" y="140207"/>
                </a:lnTo>
                <a:lnTo>
                  <a:pt x="256031" y="128015"/>
                </a:lnTo>
                <a:lnTo>
                  <a:pt x="252983" y="112775"/>
                </a:lnTo>
                <a:lnTo>
                  <a:pt x="252983" y="100583"/>
                </a:lnTo>
                <a:lnTo>
                  <a:pt x="243839" y="79249"/>
                </a:lnTo>
                <a:lnTo>
                  <a:pt x="243839" y="76199"/>
                </a:lnTo>
                <a:lnTo>
                  <a:pt x="234695" y="54863"/>
                </a:lnTo>
                <a:lnTo>
                  <a:pt x="231648" y="54863"/>
                </a:lnTo>
                <a:lnTo>
                  <a:pt x="227583" y="48767"/>
                </a:lnTo>
                <a:close/>
              </a:path>
              <a:path w="256540" h="256540">
                <a:moveTo>
                  <a:pt x="51815" y="48767"/>
                </a:moveTo>
                <a:lnTo>
                  <a:pt x="48767" y="51815"/>
                </a:lnTo>
                <a:lnTo>
                  <a:pt x="50430" y="50430"/>
                </a:lnTo>
                <a:lnTo>
                  <a:pt x="51815" y="48767"/>
                </a:lnTo>
                <a:close/>
              </a:path>
              <a:path w="256540" h="256540">
                <a:moveTo>
                  <a:pt x="50430" y="50430"/>
                </a:moveTo>
                <a:lnTo>
                  <a:pt x="48767" y="51815"/>
                </a:lnTo>
                <a:lnTo>
                  <a:pt x="49275" y="51815"/>
                </a:lnTo>
                <a:lnTo>
                  <a:pt x="50430" y="50430"/>
                </a:lnTo>
                <a:close/>
              </a:path>
              <a:path w="256540" h="256540">
                <a:moveTo>
                  <a:pt x="219455" y="36575"/>
                </a:moveTo>
                <a:lnTo>
                  <a:pt x="185927" y="36575"/>
                </a:lnTo>
                <a:lnTo>
                  <a:pt x="204215" y="51815"/>
                </a:lnTo>
                <a:lnTo>
                  <a:pt x="204215" y="48767"/>
                </a:lnTo>
                <a:lnTo>
                  <a:pt x="227583" y="48767"/>
                </a:lnTo>
                <a:lnTo>
                  <a:pt x="219455" y="36575"/>
                </a:lnTo>
                <a:close/>
              </a:path>
              <a:path w="256540" h="256540">
                <a:moveTo>
                  <a:pt x="52425" y="48767"/>
                </a:moveTo>
                <a:lnTo>
                  <a:pt x="51815" y="48767"/>
                </a:lnTo>
                <a:lnTo>
                  <a:pt x="50430" y="50430"/>
                </a:lnTo>
                <a:lnTo>
                  <a:pt x="52425" y="48767"/>
                </a:lnTo>
                <a:close/>
              </a:path>
              <a:path w="256540" h="256540">
                <a:moveTo>
                  <a:pt x="192785" y="18287"/>
                </a:moveTo>
                <a:lnTo>
                  <a:pt x="137159" y="18287"/>
                </a:lnTo>
                <a:lnTo>
                  <a:pt x="149351" y="21335"/>
                </a:lnTo>
                <a:lnTo>
                  <a:pt x="170687" y="27431"/>
                </a:lnTo>
                <a:lnTo>
                  <a:pt x="167639" y="27431"/>
                </a:lnTo>
                <a:lnTo>
                  <a:pt x="188975" y="36575"/>
                </a:lnTo>
                <a:lnTo>
                  <a:pt x="216407" y="36575"/>
                </a:lnTo>
                <a:lnTo>
                  <a:pt x="198119" y="21335"/>
                </a:lnTo>
                <a:lnTo>
                  <a:pt x="192785" y="18287"/>
                </a:lnTo>
                <a:close/>
              </a:path>
            </a:pathLst>
          </a:custGeom>
          <a:solidFill>
            <a:srgbClr val="0000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4614164" y="7127730"/>
            <a:ext cx="1468755" cy="2235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39"/>
              </a:lnSpc>
            </a:pPr>
            <a:r>
              <a:rPr sz="1400" spc="-20" dirty="0">
                <a:latin typeface="Arial"/>
                <a:cs typeface="Arial"/>
                <a:hlinkClick r:id="rId8"/>
              </a:rPr>
              <a:t>www.variability.org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531095" y="6998716"/>
            <a:ext cx="414527" cy="4114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71144" y="7007859"/>
            <a:ext cx="390144" cy="3931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76731" y="762000"/>
            <a:ext cx="4843780" cy="52324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250" b="0" spc="5" dirty="0">
                <a:latin typeface="Calibri"/>
                <a:cs typeface="Calibri"/>
              </a:rPr>
              <a:t>Diffie-Hellman Key</a:t>
            </a:r>
            <a:r>
              <a:rPr sz="3250" b="0" spc="-114" dirty="0">
                <a:latin typeface="Calibri"/>
                <a:cs typeface="Calibri"/>
              </a:rPr>
              <a:t> </a:t>
            </a:r>
            <a:r>
              <a:rPr sz="3250" b="0" dirty="0">
                <a:latin typeface="Calibri"/>
                <a:cs typeface="Calibri"/>
              </a:rPr>
              <a:t>Exchange</a:t>
            </a:r>
            <a:endParaRPr sz="325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76731" y="1807464"/>
            <a:ext cx="8500745" cy="115824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219710" marR="5080" indent="-207645">
              <a:lnSpc>
                <a:spcPct val="101200"/>
              </a:lnSpc>
              <a:spcBef>
                <a:spcPts val="85"/>
              </a:spcBef>
              <a:buSzPct val="95918"/>
              <a:buFont typeface="Arial Narrow"/>
              <a:buChar char="•"/>
              <a:tabLst>
                <a:tab pos="330200" algn="l"/>
              </a:tabLst>
            </a:pPr>
            <a:r>
              <a:rPr sz="2450" spc="10" dirty="0">
                <a:latin typeface="Calibri"/>
                <a:cs typeface="Calibri"/>
              </a:rPr>
              <a:t>Alice </a:t>
            </a:r>
            <a:r>
              <a:rPr sz="2450" spc="5" dirty="0">
                <a:latin typeface="Calibri"/>
                <a:cs typeface="Calibri"/>
              </a:rPr>
              <a:t>and </a:t>
            </a:r>
            <a:r>
              <a:rPr sz="2450" spc="10" dirty="0">
                <a:latin typeface="Calibri"/>
                <a:cs typeface="Calibri"/>
              </a:rPr>
              <a:t>Bob </a:t>
            </a:r>
            <a:r>
              <a:rPr sz="2450" spc="5" dirty="0">
                <a:latin typeface="Calibri"/>
                <a:cs typeface="Calibri"/>
              </a:rPr>
              <a:t>want </a:t>
            </a:r>
            <a:r>
              <a:rPr sz="2450" spc="10" dirty="0">
                <a:latin typeface="Calibri"/>
                <a:cs typeface="Calibri"/>
              </a:rPr>
              <a:t>to </a:t>
            </a:r>
            <a:r>
              <a:rPr sz="2450" spc="5" dirty="0">
                <a:latin typeface="Calibri"/>
                <a:cs typeface="Calibri"/>
              </a:rPr>
              <a:t>establish </a:t>
            </a:r>
            <a:r>
              <a:rPr sz="2450" spc="10" dirty="0">
                <a:latin typeface="Calibri"/>
                <a:cs typeface="Calibri"/>
              </a:rPr>
              <a:t>a </a:t>
            </a:r>
            <a:r>
              <a:rPr sz="2450" spc="5" dirty="0">
                <a:latin typeface="Calibri"/>
                <a:cs typeface="Calibri"/>
              </a:rPr>
              <a:t>shared secret key. </a:t>
            </a:r>
            <a:r>
              <a:rPr sz="2450" spc="5" dirty="0">
                <a:solidFill>
                  <a:srgbClr val="FF0000"/>
                </a:solidFill>
                <a:latin typeface="Calibri"/>
                <a:cs typeface="Calibri"/>
              </a:rPr>
              <a:t>No one has  </a:t>
            </a:r>
            <a:r>
              <a:rPr sz="2450" spc="10" dirty="0">
                <a:solidFill>
                  <a:srgbClr val="FF0000"/>
                </a:solidFill>
                <a:latin typeface="Calibri"/>
                <a:cs typeface="Calibri"/>
              </a:rPr>
              <a:t>a Private </a:t>
            </a:r>
            <a:r>
              <a:rPr sz="2450" spc="5" dirty="0">
                <a:solidFill>
                  <a:srgbClr val="FF0000"/>
                </a:solidFill>
                <a:latin typeface="Calibri"/>
                <a:cs typeface="Calibri"/>
              </a:rPr>
              <a:t>key </a:t>
            </a:r>
            <a:r>
              <a:rPr sz="2450" dirty="0">
                <a:solidFill>
                  <a:srgbClr val="FF0000"/>
                </a:solidFill>
                <a:latin typeface="Calibri"/>
                <a:cs typeface="Calibri"/>
              </a:rPr>
              <a:t>at </a:t>
            </a:r>
            <a:r>
              <a:rPr sz="2450" spc="10" dirty="0">
                <a:solidFill>
                  <a:srgbClr val="FF0000"/>
                </a:solidFill>
                <a:latin typeface="Calibri"/>
                <a:cs typeface="Calibri"/>
              </a:rPr>
              <a:t>the </a:t>
            </a:r>
            <a:r>
              <a:rPr sz="2450" spc="5" dirty="0">
                <a:solidFill>
                  <a:srgbClr val="FF0000"/>
                </a:solidFill>
                <a:latin typeface="Calibri"/>
                <a:cs typeface="Calibri"/>
              </a:rPr>
              <a:t>beginning! </a:t>
            </a:r>
            <a:r>
              <a:rPr sz="2450" spc="10" dirty="0">
                <a:latin typeface="Calibri"/>
                <a:cs typeface="Calibri"/>
              </a:rPr>
              <a:t>A </a:t>
            </a:r>
            <a:r>
              <a:rPr sz="2450" spc="5" dirty="0">
                <a:latin typeface="Calibri"/>
                <a:cs typeface="Calibri"/>
              </a:rPr>
              <a:t>public integer </a:t>
            </a:r>
            <a:r>
              <a:rPr sz="2450" spc="10" dirty="0">
                <a:solidFill>
                  <a:srgbClr val="0000CC"/>
                </a:solidFill>
                <a:latin typeface="Calibri"/>
                <a:cs typeface="Calibri"/>
              </a:rPr>
              <a:t>K </a:t>
            </a:r>
            <a:r>
              <a:rPr sz="2450" spc="5" dirty="0">
                <a:latin typeface="Calibri"/>
                <a:cs typeface="Calibri"/>
              </a:rPr>
              <a:t>is </a:t>
            </a:r>
            <a:r>
              <a:rPr sz="2450" spc="10" dirty="0">
                <a:latin typeface="Calibri"/>
                <a:cs typeface="Calibri"/>
              </a:rPr>
              <a:t>known to  Alice </a:t>
            </a:r>
            <a:r>
              <a:rPr sz="2450" spc="5" dirty="0">
                <a:latin typeface="Calibri"/>
                <a:cs typeface="Calibri"/>
              </a:rPr>
              <a:t>and</a:t>
            </a:r>
            <a:r>
              <a:rPr sz="2450" spc="45" dirty="0">
                <a:latin typeface="Calibri"/>
                <a:cs typeface="Calibri"/>
              </a:rPr>
              <a:t> </a:t>
            </a:r>
            <a:r>
              <a:rPr sz="2450" spc="5" dirty="0">
                <a:latin typeface="Calibri"/>
                <a:cs typeface="Calibri"/>
              </a:rPr>
              <a:t>Bob.</a:t>
            </a:r>
            <a:endParaRPr sz="245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9244583" y="3479938"/>
            <a:ext cx="777240" cy="77557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26008" y="3396125"/>
            <a:ext cx="710184" cy="84110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700531" y="4233672"/>
            <a:ext cx="3299460" cy="3111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411480" algn="l"/>
              </a:tabLst>
            </a:pPr>
            <a:r>
              <a:rPr sz="1850" dirty="0">
                <a:latin typeface="Arial"/>
                <a:cs typeface="Arial"/>
              </a:rPr>
              <a:t>1.	</a:t>
            </a:r>
            <a:r>
              <a:rPr sz="1850" spc="5" dirty="0">
                <a:latin typeface="Arial"/>
                <a:cs typeface="Arial"/>
              </a:rPr>
              <a:t>Choose </a:t>
            </a:r>
            <a:r>
              <a:rPr sz="1850" spc="10" dirty="0">
                <a:latin typeface="Arial"/>
                <a:cs typeface="Arial"/>
              </a:rPr>
              <a:t>a </a:t>
            </a:r>
            <a:r>
              <a:rPr sz="1850" spc="5" dirty="0">
                <a:latin typeface="Arial"/>
                <a:cs typeface="Arial"/>
              </a:rPr>
              <a:t>random </a:t>
            </a:r>
            <a:r>
              <a:rPr sz="1850" dirty="0">
                <a:latin typeface="Arial"/>
                <a:cs typeface="Arial"/>
              </a:rPr>
              <a:t>integer</a:t>
            </a:r>
            <a:r>
              <a:rPr sz="1850" spc="-30" dirty="0">
                <a:latin typeface="Arial"/>
                <a:cs typeface="Arial"/>
              </a:rPr>
              <a:t> </a:t>
            </a:r>
            <a:r>
              <a:rPr sz="1850" spc="10" dirty="0">
                <a:latin typeface="Arial"/>
                <a:cs typeface="Arial"/>
              </a:rPr>
              <a:t>a</a:t>
            </a:r>
            <a:endParaRPr sz="185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75131" y="4800600"/>
            <a:ext cx="1762125" cy="3111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0"/>
              </a:spcBef>
              <a:tabLst>
                <a:tab pos="436880" algn="l"/>
              </a:tabLst>
            </a:pPr>
            <a:r>
              <a:rPr sz="1850" dirty="0">
                <a:latin typeface="Arial"/>
                <a:cs typeface="Arial"/>
              </a:rPr>
              <a:t>2.	</a:t>
            </a:r>
            <a:r>
              <a:rPr sz="1850" spc="5" dirty="0">
                <a:latin typeface="Arial"/>
                <a:cs typeface="Arial"/>
              </a:rPr>
              <a:t>Compute</a:t>
            </a:r>
            <a:r>
              <a:rPr sz="1850" spc="-40" dirty="0">
                <a:latin typeface="Arial"/>
                <a:cs typeface="Arial"/>
              </a:rPr>
              <a:t> </a:t>
            </a:r>
            <a:r>
              <a:rPr sz="1850" dirty="0">
                <a:solidFill>
                  <a:srgbClr val="0000CC"/>
                </a:solidFill>
                <a:latin typeface="Arial"/>
                <a:cs typeface="Arial"/>
              </a:rPr>
              <a:t>K</a:t>
            </a:r>
            <a:r>
              <a:rPr sz="1875" baseline="24444" dirty="0">
                <a:latin typeface="Arial"/>
                <a:cs typeface="Arial"/>
              </a:rPr>
              <a:t>a</a:t>
            </a:r>
            <a:endParaRPr sz="1875" baseline="24444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75131" y="5367528"/>
            <a:ext cx="2221230" cy="3111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0"/>
              </a:spcBef>
              <a:tabLst>
                <a:tab pos="436880" algn="l"/>
              </a:tabLst>
            </a:pPr>
            <a:r>
              <a:rPr sz="1850" dirty="0">
                <a:latin typeface="Arial"/>
                <a:cs typeface="Arial"/>
              </a:rPr>
              <a:t>3.	</a:t>
            </a:r>
            <a:r>
              <a:rPr sz="1850" spc="5" dirty="0">
                <a:latin typeface="Arial"/>
                <a:cs typeface="Arial"/>
              </a:rPr>
              <a:t>Sends </a:t>
            </a:r>
            <a:r>
              <a:rPr sz="1850" spc="10" dirty="0">
                <a:latin typeface="Arial"/>
                <a:cs typeface="Arial"/>
              </a:rPr>
              <a:t>to </a:t>
            </a:r>
            <a:r>
              <a:rPr sz="1850" dirty="0">
                <a:solidFill>
                  <a:srgbClr val="0000CC"/>
                </a:solidFill>
                <a:latin typeface="Arial"/>
                <a:cs typeface="Arial"/>
              </a:rPr>
              <a:t>K</a:t>
            </a:r>
            <a:r>
              <a:rPr sz="1875" baseline="24444" dirty="0">
                <a:latin typeface="Arial"/>
                <a:cs typeface="Arial"/>
              </a:rPr>
              <a:t>a</a:t>
            </a:r>
            <a:r>
              <a:rPr sz="1875" spc="104" baseline="24444" dirty="0">
                <a:latin typeface="Arial"/>
                <a:cs typeface="Arial"/>
              </a:rPr>
              <a:t> </a:t>
            </a:r>
            <a:r>
              <a:rPr sz="1850" spc="5" dirty="0">
                <a:latin typeface="Arial"/>
                <a:cs typeface="Arial"/>
              </a:rPr>
              <a:t>Bob</a:t>
            </a:r>
            <a:endParaRPr sz="18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75131" y="5937503"/>
            <a:ext cx="3347085" cy="3111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0"/>
              </a:spcBef>
              <a:tabLst>
                <a:tab pos="436880" algn="l"/>
              </a:tabLst>
            </a:pPr>
            <a:r>
              <a:rPr sz="1850" dirty="0">
                <a:latin typeface="Arial"/>
                <a:cs typeface="Arial"/>
              </a:rPr>
              <a:t>4.	The </a:t>
            </a:r>
            <a:r>
              <a:rPr sz="1850" spc="5" dirty="0">
                <a:latin typeface="Arial"/>
                <a:cs typeface="Arial"/>
              </a:rPr>
              <a:t>secret </a:t>
            </a:r>
            <a:r>
              <a:rPr sz="1850" spc="-5" dirty="0">
                <a:latin typeface="Arial"/>
                <a:cs typeface="Arial"/>
              </a:rPr>
              <a:t>key=(</a:t>
            </a:r>
            <a:r>
              <a:rPr sz="1850" spc="-5" dirty="0">
                <a:solidFill>
                  <a:srgbClr val="0000CC"/>
                </a:solidFill>
                <a:latin typeface="Arial"/>
                <a:cs typeface="Arial"/>
              </a:rPr>
              <a:t>K</a:t>
            </a:r>
            <a:r>
              <a:rPr sz="1875" spc="-7" baseline="24444" dirty="0">
                <a:latin typeface="Arial"/>
                <a:cs typeface="Arial"/>
              </a:rPr>
              <a:t>b</a:t>
            </a:r>
            <a:r>
              <a:rPr sz="1850" spc="-5" dirty="0">
                <a:latin typeface="Arial"/>
                <a:cs typeface="Arial"/>
              </a:rPr>
              <a:t>)</a:t>
            </a:r>
            <a:r>
              <a:rPr sz="1875" spc="-7" baseline="24444" dirty="0">
                <a:latin typeface="Arial"/>
                <a:cs typeface="Arial"/>
              </a:rPr>
              <a:t>a</a:t>
            </a:r>
            <a:r>
              <a:rPr sz="1875" spc="-22" baseline="24444" dirty="0">
                <a:latin typeface="Arial"/>
                <a:cs typeface="Arial"/>
              </a:rPr>
              <a:t> </a:t>
            </a:r>
            <a:r>
              <a:rPr sz="1850" spc="5" dirty="0">
                <a:latin typeface="Arial"/>
                <a:cs typeface="Arial"/>
              </a:rPr>
              <a:t>=(</a:t>
            </a:r>
            <a:r>
              <a:rPr sz="1850" spc="5" dirty="0">
                <a:solidFill>
                  <a:srgbClr val="0000CC"/>
                </a:solidFill>
                <a:latin typeface="Arial"/>
                <a:cs typeface="Arial"/>
              </a:rPr>
              <a:t>K</a:t>
            </a:r>
            <a:r>
              <a:rPr sz="1875" spc="7" baseline="24444" dirty="0">
                <a:latin typeface="Arial"/>
                <a:cs typeface="Arial"/>
              </a:rPr>
              <a:t>a</a:t>
            </a:r>
            <a:r>
              <a:rPr sz="1850" spc="5" dirty="0">
                <a:latin typeface="Arial"/>
                <a:cs typeface="Arial"/>
              </a:rPr>
              <a:t>)</a:t>
            </a:r>
            <a:r>
              <a:rPr sz="1875" spc="7" baseline="24444" dirty="0">
                <a:latin typeface="Arial"/>
                <a:cs typeface="Arial"/>
              </a:rPr>
              <a:t>b</a:t>
            </a:r>
            <a:endParaRPr sz="1875" baseline="24444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665468" y="4273296"/>
            <a:ext cx="3299460" cy="3111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411480" algn="l"/>
              </a:tabLst>
            </a:pPr>
            <a:r>
              <a:rPr sz="1850" dirty="0">
                <a:latin typeface="Arial"/>
                <a:cs typeface="Arial"/>
              </a:rPr>
              <a:t>1.	</a:t>
            </a:r>
            <a:r>
              <a:rPr sz="1850" spc="5" dirty="0">
                <a:latin typeface="Arial"/>
                <a:cs typeface="Arial"/>
              </a:rPr>
              <a:t>Choose </a:t>
            </a:r>
            <a:r>
              <a:rPr sz="1850" spc="10" dirty="0">
                <a:latin typeface="Arial"/>
                <a:cs typeface="Arial"/>
              </a:rPr>
              <a:t>a </a:t>
            </a:r>
            <a:r>
              <a:rPr sz="1850" spc="5" dirty="0">
                <a:latin typeface="Arial"/>
                <a:cs typeface="Arial"/>
              </a:rPr>
              <a:t>random </a:t>
            </a:r>
            <a:r>
              <a:rPr sz="1850" dirty="0">
                <a:latin typeface="Arial"/>
                <a:cs typeface="Arial"/>
              </a:rPr>
              <a:t>integer</a:t>
            </a:r>
            <a:r>
              <a:rPr sz="1850" spc="-30" dirty="0">
                <a:latin typeface="Arial"/>
                <a:cs typeface="Arial"/>
              </a:rPr>
              <a:t> </a:t>
            </a:r>
            <a:r>
              <a:rPr sz="1850" spc="10" dirty="0">
                <a:latin typeface="Arial"/>
                <a:cs typeface="Arial"/>
              </a:rPr>
              <a:t>b</a:t>
            </a:r>
            <a:endParaRPr sz="185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640068" y="4840223"/>
            <a:ext cx="1762125" cy="3111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0"/>
              </a:spcBef>
              <a:tabLst>
                <a:tab pos="436880" algn="l"/>
              </a:tabLst>
            </a:pPr>
            <a:r>
              <a:rPr sz="1850" dirty="0">
                <a:latin typeface="Arial"/>
                <a:cs typeface="Arial"/>
              </a:rPr>
              <a:t>2.	</a:t>
            </a:r>
            <a:r>
              <a:rPr sz="1850" spc="5" dirty="0">
                <a:latin typeface="Arial"/>
                <a:cs typeface="Arial"/>
              </a:rPr>
              <a:t>Compute</a:t>
            </a:r>
            <a:r>
              <a:rPr sz="1850" spc="-40" dirty="0">
                <a:latin typeface="Arial"/>
                <a:cs typeface="Arial"/>
              </a:rPr>
              <a:t> </a:t>
            </a:r>
            <a:r>
              <a:rPr sz="1850" dirty="0">
                <a:solidFill>
                  <a:srgbClr val="0000CC"/>
                </a:solidFill>
                <a:latin typeface="Arial"/>
                <a:cs typeface="Arial"/>
              </a:rPr>
              <a:t>K</a:t>
            </a:r>
            <a:r>
              <a:rPr sz="1875" baseline="24444" dirty="0">
                <a:latin typeface="Arial"/>
                <a:cs typeface="Arial"/>
              </a:rPr>
              <a:t>b</a:t>
            </a:r>
            <a:endParaRPr sz="1875" baseline="24444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640068" y="5407152"/>
            <a:ext cx="2300605" cy="3111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0"/>
              </a:spcBef>
              <a:tabLst>
                <a:tab pos="436880" algn="l"/>
              </a:tabLst>
            </a:pPr>
            <a:r>
              <a:rPr sz="1850" dirty="0">
                <a:latin typeface="Arial"/>
                <a:cs typeface="Arial"/>
              </a:rPr>
              <a:t>3.	</a:t>
            </a:r>
            <a:r>
              <a:rPr sz="1850" spc="5" dirty="0">
                <a:latin typeface="Arial"/>
                <a:cs typeface="Arial"/>
              </a:rPr>
              <a:t>Sends </a:t>
            </a:r>
            <a:r>
              <a:rPr sz="1850" spc="10" dirty="0">
                <a:latin typeface="Arial"/>
                <a:cs typeface="Arial"/>
              </a:rPr>
              <a:t>to </a:t>
            </a:r>
            <a:r>
              <a:rPr sz="1850" dirty="0">
                <a:solidFill>
                  <a:srgbClr val="0000CC"/>
                </a:solidFill>
                <a:latin typeface="Arial"/>
                <a:cs typeface="Arial"/>
              </a:rPr>
              <a:t>K</a:t>
            </a:r>
            <a:r>
              <a:rPr sz="1875" baseline="24444" dirty="0">
                <a:latin typeface="Arial"/>
                <a:cs typeface="Arial"/>
              </a:rPr>
              <a:t>b</a:t>
            </a:r>
            <a:r>
              <a:rPr sz="1875" spc="-44" baseline="24444" dirty="0">
                <a:latin typeface="Arial"/>
                <a:cs typeface="Arial"/>
              </a:rPr>
              <a:t> </a:t>
            </a:r>
            <a:r>
              <a:rPr sz="1850" spc="5" dirty="0">
                <a:latin typeface="Arial"/>
                <a:cs typeface="Arial"/>
              </a:rPr>
              <a:t>Alice</a:t>
            </a:r>
            <a:endParaRPr sz="185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640068" y="5977128"/>
            <a:ext cx="3362325" cy="3111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0"/>
              </a:spcBef>
              <a:tabLst>
                <a:tab pos="436880" algn="l"/>
              </a:tabLst>
            </a:pPr>
            <a:r>
              <a:rPr sz="1850" dirty="0">
                <a:latin typeface="Arial"/>
                <a:cs typeface="Arial"/>
              </a:rPr>
              <a:t>4.	The </a:t>
            </a:r>
            <a:r>
              <a:rPr sz="1850" spc="5" dirty="0">
                <a:latin typeface="Arial"/>
                <a:cs typeface="Arial"/>
              </a:rPr>
              <a:t>secret </a:t>
            </a:r>
            <a:r>
              <a:rPr sz="1850" dirty="0">
                <a:latin typeface="Arial"/>
                <a:cs typeface="Arial"/>
              </a:rPr>
              <a:t>key=(</a:t>
            </a:r>
            <a:r>
              <a:rPr sz="1850" dirty="0">
                <a:solidFill>
                  <a:srgbClr val="0000CC"/>
                </a:solidFill>
                <a:latin typeface="Arial"/>
                <a:cs typeface="Arial"/>
              </a:rPr>
              <a:t>K</a:t>
            </a:r>
            <a:r>
              <a:rPr sz="1875" baseline="24444" dirty="0">
                <a:latin typeface="Arial"/>
                <a:cs typeface="Arial"/>
              </a:rPr>
              <a:t>a</a:t>
            </a:r>
            <a:r>
              <a:rPr sz="1850" dirty="0">
                <a:latin typeface="Arial"/>
                <a:cs typeface="Arial"/>
              </a:rPr>
              <a:t>)</a:t>
            </a:r>
            <a:r>
              <a:rPr sz="1875" baseline="24444" dirty="0">
                <a:latin typeface="Arial"/>
                <a:cs typeface="Arial"/>
              </a:rPr>
              <a:t>b</a:t>
            </a:r>
            <a:r>
              <a:rPr sz="1850" dirty="0">
                <a:latin typeface="Arial"/>
                <a:cs typeface="Arial"/>
              </a:rPr>
              <a:t>=</a:t>
            </a:r>
            <a:r>
              <a:rPr sz="1850" spc="-40" dirty="0">
                <a:latin typeface="Arial"/>
                <a:cs typeface="Arial"/>
              </a:rPr>
              <a:t> </a:t>
            </a:r>
            <a:r>
              <a:rPr sz="1850" spc="-5" dirty="0">
                <a:latin typeface="Arial"/>
                <a:cs typeface="Arial"/>
              </a:rPr>
              <a:t>(</a:t>
            </a:r>
            <a:r>
              <a:rPr sz="1850" spc="-5" dirty="0">
                <a:solidFill>
                  <a:srgbClr val="0000CC"/>
                </a:solidFill>
                <a:latin typeface="Arial"/>
                <a:cs typeface="Arial"/>
              </a:rPr>
              <a:t>K</a:t>
            </a:r>
            <a:r>
              <a:rPr sz="1875" spc="-7" baseline="24444" dirty="0">
                <a:latin typeface="Arial"/>
                <a:cs typeface="Arial"/>
              </a:rPr>
              <a:t>b</a:t>
            </a:r>
            <a:r>
              <a:rPr sz="1850" spc="-5" dirty="0">
                <a:latin typeface="Arial"/>
                <a:cs typeface="Arial"/>
              </a:rPr>
              <a:t>)</a:t>
            </a:r>
            <a:r>
              <a:rPr sz="1875" spc="-7" baseline="24444" dirty="0">
                <a:latin typeface="Arial"/>
                <a:cs typeface="Arial"/>
              </a:rPr>
              <a:t>a</a:t>
            </a:r>
            <a:endParaRPr sz="1875" baseline="24444">
              <a:latin typeface="Arial"/>
              <a:cs typeface="Aria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4395215" y="4234179"/>
            <a:ext cx="1771014" cy="283845"/>
            <a:chOff x="4395215" y="4234179"/>
            <a:chExt cx="1771014" cy="283845"/>
          </a:xfrm>
        </p:grpSpPr>
        <p:sp>
          <p:nvSpPr>
            <p:cNvPr id="17" name="object 17"/>
            <p:cNvSpPr/>
            <p:nvPr/>
          </p:nvSpPr>
          <p:spPr>
            <a:xfrm>
              <a:off x="4404359" y="4255515"/>
              <a:ext cx="1746885" cy="238125"/>
            </a:xfrm>
            <a:custGeom>
              <a:avLst/>
              <a:gdLst/>
              <a:ahLst/>
              <a:cxnLst/>
              <a:rect l="l" t="t" r="r" b="b"/>
              <a:pathLst>
                <a:path w="1746885" h="238125">
                  <a:moveTo>
                    <a:pt x="1627631" y="0"/>
                  </a:moveTo>
                  <a:lnTo>
                    <a:pt x="1627631" y="60960"/>
                  </a:lnTo>
                  <a:lnTo>
                    <a:pt x="0" y="60960"/>
                  </a:lnTo>
                  <a:lnTo>
                    <a:pt x="0" y="179832"/>
                  </a:lnTo>
                  <a:lnTo>
                    <a:pt x="1627631" y="179832"/>
                  </a:lnTo>
                  <a:lnTo>
                    <a:pt x="1627631" y="237744"/>
                  </a:lnTo>
                  <a:lnTo>
                    <a:pt x="1746503" y="118872"/>
                  </a:lnTo>
                  <a:lnTo>
                    <a:pt x="1627631" y="0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4395215" y="4234179"/>
              <a:ext cx="1771014" cy="283845"/>
            </a:xfrm>
            <a:custGeom>
              <a:avLst/>
              <a:gdLst/>
              <a:ahLst/>
              <a:cxnLst/>
              <a:rect l="l" t="t" r="r" b="b"/>
              <a:pathLst>
                <a:path w="1771014" h="283845">
                  <a:moveTo>
                    <a:pt x="1627632" y="201168"/>
                  </a:moveTo>
                  <a:lnTo>
                    <a:pt x="1627632" y="283464"/>
                  </a:lnTo>
                  <a:lnTo>
                    <a:pt x="1652015" y="259080"/>
                  </a:lnTo>
                  <a:lnTo>
                    <a:pt x="1648968" y="259080"/>
                  </a:lnTo>
                  <a:lnTo>
                    <a:pt x="1630680" y="252984"/>
                  </a:lnTo>
                  <a:lnTo>
                    <a:pt x="1648968" y="234696"/>
                  </a:lnTo>
                  <a:lnTo>
                    <a:pt x="1648968" y="210312"/>
                  </a:lnTo>
                  <a:lnTo>
                    <a:pt x="1636776" y="210312"/>
                  </a:lnTo>
                  <a:lnTo>
                    <a:pt x="1627632" y="201168"/>
                  </a:lnTo>
                  <a:close/>
                </a:path>
                <a:path w="1771014" h="283845">
                  <a:moveTo>
                    <a:pt x="1648968" y="234696"/>
                  </a:moveTo>
                  <a:lnTo>
                    <a:pt x="1630680" y="252984"/>
                  </a:lnTo>
                  <a:lnTo>
                    <a:pt x="1648968" y="259080"/>
                  </a:lnTo>
                  <a:lnTo>
                    <a:pt x="1648968" y="234696"/>
                  </a:lnTo>
                  <a:close/>
                </a:path>
                <a:path w="1771014" h="283845">
                  <a:moveTo>
                    <a:pt x="1743376" y="140287"/>
                  </a:moveTo>
                  <a:lnTo>
                    <a:pt x="1648968" y="234696"/>
                  </a:lnTo>
                  <a:lnTo>
                    <a:pt x="1648968" y="259080"/>
                  </a:lnTo>
                  <a:lnTo>
                    <a:pt x="1652015" y="259080"/>
                  </a:lnTo>
                  <a:lnTo>
                    <a:pt x="1764792" y="146304"/>
                  </a:lnTo>
                  <a:lnTo>
                    <a:pt x="1749552" y="146304"/>
                  </a:lnTo>
                  <a:lnTo>
                    <a:pt x="1743376" y="140287"/>
                  </a:lnTo>
                  <a:close/>
                </a:path>
                <a:path w="1771014" h="283845">
                  <a:moveTo>
                    <a:pt x="1627632" y="73152"/>
                  </a:moveTo>
                  <a:lnTo>
                    <a:pt x="0" y="73152"/>
                  </a:lnTo>
                  <a:lnTo>
                    <a:pt x="0" y="210312"/>
                  </a:lnTo>
                  <a:lnTo>
                    <a:pt x="1627632" y="210312"/>
                  </a:lnTo>
                  <a:lnTo>
                    <a:pt x="1627632" y="201168"/>
                  </a:lnTo>
                  <a:lnTo>
                    <a:pt x="18287" y="201168"/>
                  </a:lnTo>
                  <a:lnTo>
                    <a:pt x="9144" y="188976"/>
                  </a:lnTo>
                  <a:lnTo>
                    <a:pt x="18287" y="188976"/>
                  </a:lnTo>
                  <a:lnTo>
                    <a:pt x="18287" y="91440"/>
                  </a:lnTo>
                  <a:lnTo>
                    <a:pt x="9144" y="91440"/>
                  </a:lnTo>
                  <a:lnTo>
                    <a:pt x="18287" y="82296"/>
                  </a:lnTo>
                  <a:lnTo>
                    <a:pt x="1627632" y="82296"/>
                  </a:lnTo>
                  <a:lnTo>
                    <a:pt x="1627632" y="73152"/>
                  </a:lnTo>
                  <a:close/>
                </a:path>
                <a:path w="1771014" h="283845">
                  <a:moveTo>
                    <a:pt x="1648968" y="188976"/>
                  </a:moveTo>
                  <a:lnTo>
                    <a:pt x="18287" y="188976"/>
                  </a:lnTo>
                  <a:lnTo>
                    <a:pt x="18287" y="201168"/>
                  </a:lnTo>
                  <a:lnTo>
                    <a:pt x="1627632" y="201168"/>
                  </a:lnTo>
                  <a:lnTo>
                    <a:pt x="1636776" y="210312"/>
                  </a:lnTo>
                  <a:lnTo>
                    <a:pt x="1648968" y="210312"/>
                  </a:lnTo>
                  <a:lnTo>
                    <a:pt x="1648968" y="188976"/>
                  </a:lnTo>
                  <a:close/>
                </a:path>
                <a:path w="1771014" h="283845">
                  <a:moveTo>
                    <a:pt x="18287" y="188976"/>
                  </a:moveTo>
                  <a:lnTo>
                    <a:pt x="9144" y="188976"/>
                  </a:lnTo>
                  <a:lnTo>
                    <a:pt x="18287" y="201168"/>
                  </a:lnTo>
                  <a:lnTo>
                    <a:pt x="18287" y="188976"/>
                  </a:lnTo>
                  <a:close/>
                </a:path>
                <a:path w="1771014" h="283845">
                  <a:moveTo>
                    <a:pt x="1749552" y="134112"/>
                  </a:moveTo>
                  <a:lnTo>
                    <a:pt x="1743376" y="140287"/>
                  </a:lnTo>
                  <a:lnTo>
                    <a:pt x="1749552" y="146304"/>
                  </a:lnTo>
                  <a:lnTo>
                    <a:pt x="1749552" y="134112"/>
                  </a:lnTo>
                  <a:close/>
                </a:path>
                <a:path w="1771014" h="283845">
                  <a:moveTo>
                    <a:pt x="1764659" y="134112"/>
                  </a:moveTo>
                  <a:lnTo>
                    <a:pt x="1749552" y="134112"/>
                  </a:lnTo>
                  <a:lnTo>
                    <a:pt x="1749552" y="146304"/>
                  </a:lnTo>
                  <a:lnTo>
                    <a:pt x="1764792" y="146304"/>
                  </a:lnTo>
                  <a:lnTo>
                    <a:pt x="1770888" y="140208"/>
                  </a:lnTo>
                  <a:lnTo>
                    <a:pt x="1764659" y="134112"/>
                  </a:lnTo>
                  <a:close/>
                </a:path>
                <a:path w="1771014" h="283845">
                  <a:moveTo>
                    <a:pt x="1649431" y="21336"/>
                  </a:moveTo>
                  <a:lnTo>
                    <a:pt x="1648968" y="21336"/>
                  </a:lnTo>
                  <a:lnTo>
                    <a:pt x="1648968" y="48299"/>
                  </a:lnTo>
                  <a:lnTo>
                    <a:pt x="1743376" y="140287"/>
                  </a:lnTo>
                  <a:lnTo>
                    <a:pt x="1749552" y="134112"/>
                  </a:lnTo>
                  <a:lnTo>
                    <a:pt x="1764659" y="134112"/>
                  </a:lnTo>
                  <a:lnTo>
                    <a:pt x="1649431" y="21336"/>
                  </a:lnTo>
                  <a:close/>
                </a:path>
                <a:path w="1771014" h="283845">
                  <a:moveTo>
                    <a:pt x="18287" y="82296"/>
                  </a:moveTo>
                  <a:lnTo>
                    <a:pt x="9144" y="91440"/>
                  </a:lnTo>
                  <a:lnTo>
                    <a:pt x="18287" y="91440"/>
                  </a:lnTo>
                  <a:lnTo>
                    <a:pt x="18287" y="82296"/>
                  </a:lnTo>
                  <a:close/>
                </a:path>
                <a:path w="1771014" h="283845">
                  <a:moveTo>
                    <a:pt x="1648968" y="73152"/>
                  </a:moveTo>
                  <a:lnTo>
                    <a:pt x="1636776" y="73152"/>
                  </a:lnTo>
                  <a:lnTo>
                    <a:pt x="1627632" y="82296"/>
                  </a:lnTo>
                  <a:lnTo>
                    <a:pt x="18287" y="82296"/>
                  </a:lnTo>
                  <a:lnTo>
                    <a:pt x="18287" y="91440"/>
                  </a:lnTo>
                  <a:lnTo>
                    <a:pt x="1648968" y="91440"/>
                  </a:lnTo>
                  <a:lnTo>
                    <a:pt x="1648968" y="73152"/>
                  </a:lnTo>
                  <a:close/>
                </a:path>
                <a:path w="1771014" h="283845">
                  <a:moveTo>
                    <a:pt x="1627632" y="0"/>
                  </a:moveTo>
                  <a:lnTo>
                    <a:pt x="1627632" y="82296"/>
                  </a:lnTo>
                  <a:lnTo>
                    <a:pt x="1636776" y="73152"/>
                  </a:lnTo>
                  <a:lnTo>
                    <a:pt x="1648968" y="73152"/>
                  </a:lnTo>
                  <a:lnTo>
                    <a:pt x="1648968" y="48299"/>
                  </a:lnTo>
                  <a:lnTo>
                    <a:pt x="1630680" y="30480"/>
                  </a:lnTo>
                  <a:lnTo>
                    <a:pt x="1648968" y="21336"/>
                  </a:lnTo>
                  <a:lnTo>
                    <a:pt x="1649431" y="21336"/>
                  </a:lnTo>
                  <a:lnTo>
                    <a:pt x="1627632" y="0"/>
                  </a:lnTo>
                  <a:close/>
                </a:path>
                <a:path w="1771014" h="283845">
                  <a:moveTo>
                    <a:pt x="1648968" y="21336"/>
                  </a:moveTo>
                  <a:lnTo>
                    <a:pt x="1630680" y="30480"/>
                  </a:lnTo>
                  <a:lnTo>
                    <a:pt x="1648968" y="48299"/>
                  </a:lnTo>
                  <a:lnTo>
                    <a:pt x="1648968" y="2133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4988052" y="3849623"/>
            <a:ext cx="323215" cy="3111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0"/>
              </a:spcBef>
            </a:pPr>
            <a:r>
              <a:rPr sz="2775" baseline="-16516" dirty="0">
                <a:solidFill>
                  <a:srgbClr val="0000CC"/>
                </a:solidFill>
                <a:latin typeface="Arial"/>
                <a:cs typeface="Arial"/>
              </a:rPr>
              <a:t>K</a:t>
            </a:r>
            <a:r>
              <a:rPr sz="1250" dirty="0">
                <a:latin typeface="Arial"/>
                <a:cs typeface="Arial"/>
              </a:rPr>
              <a:t>a</a:t>
            </a:r>
            <a:endParaRPr sz="1250">
              <a:latin typeface="Arial"/>
              <a:cs typeface="Arial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4364735" y="4929123"/>
            <a:ext cx="1771014" cy="283845"/>
            <a:chOff x="4364735" y="4929123"/>
            <a:chExt cx="1771014" cy="283845"/>
          </a:xfrm>
        </p:grpSpPr>
        <p:sp>
          <p:nvSpPr>
            <p:cNvPr id="21" name="object 21"/>
            <p:cNvSpPr/>
            <p:nvPr/>
          </p:nvSpPr>
          <p:spPr>
            <a:xfrm>
              <a:off x="4379975" y="4953507"/>
              <a:ext cx="1746885" cy="234950"/>
            </a:xfrm>
            <a:custGeom>
              <a:avLst/>
              <a:gdLst/>
              <a:ahLst/>
              <a:cxnLst/>
              <a:rect l="l" t="t" r="r" b="b"/>
              <a:pathLst>
                <a:path w="1746885" h="234950">
                  <a:moveTo>
                    <a:pt x="115824" y="0"/>
                  </a:moveTo>
                  <a:lnTo>
                    <a:pt x="0" y="118872"/>
                  </a:lnTo>
                  <a:lnTo>
                    <a:pt x="115824" y="234696"/>
                  </a:lnTo>
                  <a:lnTo>
                    <a:pt x="115824" y="176784"/>
                  </a:lnTo>
                  <a:lnTo>
                    <a:pt x="1746503" y="176784"/>
                  </a:lnTo>
                  <a:lnTo>
                    <a:pt x="1746503" y="57912"/>
                  </a:lnTo>
                  <a:lnTo>
                    <a:pt x="115824" y="57912"/>
                  </a:lnTo>
                  <a:lnTo>
                    <a:pt x="115824" y="0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4364735" y="4929123"/>
              <a:ext cx="1771014" cy="283845"/>
            </a:xfrm>
            <a:custGeom>
              <a:avLst/>
              <a:gdLst/>
              <a:ahLst/>
              <a:cxnLst/>
              <a:rect l="l" t="t" r="r" b="b"/>
              <a:pathLst>
                <a:path w="1771014" h="283845">
                  <a:moveTo>
                    <a:pt x="143255" y="0"/>
                  </a:moveTo>
                  <a:lnTo>
                    <a:pt x="0" y="143256"/>
                  </a:lnTo>
                  <a:lnTo>
                    <a:pt x="143255" y="283463"/>
                  </a:lnTo>
                  <a:lnTo>
                    <a:pt x="143255" y="259080"/>
                  </a:lnTo>
                  <a:lnTo>
                    <a:pt x="121919" y="259080"/>
                  </a:lnTo>
                  <a:lnTo>
                    <a:pt x="121919" y="234695"/>
                  </a:lnTo>
                  <a:lnTo>
                    <a:pt x="36576" y="149351"/>
                  </a:lnTo>
                  <a:lnTo>
                    <a:pt x="21336" y="149351"/>
                  </a:lnTo>
                  <a:lnTo>
                    <a:pt x="21336" y="134112"/>
                  </a:lnTo>
                  <a:lnTo>
                    <a:pt x="36576" y="134112"/>
                  </a:lnTo>
                  <a:lnTo>
                    <a:pt x="121919" y="48768"/>
                  </a:lnTo>
                  <a:lnTo>
                    <a:pt x="121919" y="24383"/>
                  </a:lnTo>
                  <a:lnTo>
                    <a:pt x="143255" y="24383"/>
                  </a:lnTo>
                  <a:lnTo>
                    <a:pt x="143255" y="0"/>
                  </a:lnTo>
                  <a:close/>
                </a:path>
                <a:path w="1771014" h="283845">
                  <a:moveTo>
                    <a:pt x="121919" y="234695"/>
                  </a:moveTo>
                  <a:lnTo>
                    <a:pt x="121919" y="259080"/>
                  </a:lnTo>
                  <a:lnTo>
                    <a:pt x="140208" y="252983"/>
                  </a:lnTo>
                  <a:lnTo>
                    <a:pt x="121919" y="234695"/>
                  </a:lnTo>
                  <a:close/>
                </a:path>
                <a:path w="1771014" h="283845">
                  <a:moveTo>
                    <a:pt x="1752600" y="192024"/>
                  </a:moveTo>
                  <a:lnTo>
                    <a:pt x="121919" y="192024"/>
                  </a:lnTo>
                  <a:lnTo>
                    <a:pt x="121919" y="234695"/>
                  </a:lnTo>
                  <a:lnTo>
                    <a:pt x="140208" y="252983"/>
                  </a:lnTo>
                  <a:lnTo>
                    <a:pt x="121919" y="259080"/>
                  </a:lnTo>
                  <a:lnTo>
                    <a:pt x="143255" y="259080"/>
                  </a:lnTo>
                  <a:lnTo>
                    <a:pt x="143255" y="210312"/>
                  </a:lnTo>
                  <a:lnTo>
                    <a:pt x="131063" y="210312"/>
                  </a:lnTo>
                  <a:lnTo>
                    <a:pt x="143255" y="201168"/>
                  </a:lnTo>
                  <a:lnTo>
                    <a:pt x="1752600" y="201168"/>
                  </a:lnTo>
                  <a:lnTo>
                    <a:pt x="1752600" y="192024"/>
                  </a:lnTo>
                  <a:close/>
                </a:path>
                <a:path w="1771014" h="283845">
                  <a:moveTo>
                    <a:pt x="143255" y="201168"/>
                  </a:moveTo>
                  <a:lnTo>
                    <a:pt x="131063" y="210312"/>
                  </a:lnTo>
                  <a:lnTo>
                    <a:pt x="143255" y="210312"/>
                  </a:lnTo>
                  <a:lnTo>
                    <a:pt x="143255" y="201168"/>
                  </a:lnTo>
                  <a:close/>
                </a:path>
                <a:path w="1771014" h="283845">
                  <a:moveTo>
                    <a:pt x="1770888" y="192024"/>
                  </a:moveTo>
                  <a:lnTo>
                    <a:pt x="1761743" y="192024"/>
                  </a:lnTo>
                  <a:lnTo>
                    <a:pt x="1752600" y="201168"/>
                  </a:lnTo>
                  <a:lnTo>
                    <a:pt x="143255" y="201168"/>
                  </a:lnTo>
                  <a:lnTo>
                    <a:pt x="143255" y="210312"/>
                  </a:lnTo>
                  <a:lnTo>
                    <a:pt x="1770888" y="210312"/>
                  </a:lnTo>
                  <a:lnTo>
                    <a:pt x="1770888" y="192024"/>
                  </a:lnTo>
                  <a:close/>
                </a:path>
                <a:path w="1771014" h="283845">
                  <a:moveTo>
                    <a:pt x="1752600" y="82295"/>
                  </a:moveTo>
                  <a:lnTo>
                    <a:pt x="1752600" y="201168"/>
                  </a:lnTo>
                  <a:lnTo>
                    <a:pt x="1761743" y="192024"/>
                  </a:lnTo>
                  <a:lnTo>
                    <a:pt x="1770888" y="192024"/>
                  </a:lnTo>
                  <a:lnTo>
                    <a:pt x="1770888" y="91439"/>
                  </a:lnTo>
                  <a:lnTo>
                    <a:pt x="1761743" y="91439"/>
                  </a:lnTo>
                  <a:lnTo>
                    <a:pt x="1752600" y="82295"/>
                  </a:lnTo>
                  <a:close/>
                </a:path>
                <a:path w="1771014" h="283845">
                  <a:moveTo>
                    <a:pt x="21336" y="134112"/>
                  </a:moveTo>
                  <a:lnTo>
                    <a:pt x="21336" y="149351"/>
                  </a:lnTo>
                  <a:lnTo>
                    <a:pt x="28956" y="141731"/>
                  </a:lnTo>
                  <a:lnTo>
                    <a:pt x="21336" y="134112"/>
                  </a:lnTo>
                  <a:close/>
                </a:path>
                <a:path w="1771014" h="283845">
                  <a:moveTo>
                    <a:pt x="28956" y="141731"/>
                  </a:moveTo>
                  <a:lnTo>
                    <a:pt x="21336" y="149351"/>
                  </a:lnTo>
                  <a:lnTo>
                    <a:pt x="36576" y="149351"/>
                  </a:lnTo>
                  <a:lnTo>
                    <a:pt x="28956" y="141731"/>
                  </a:lnTo>
                  <a:close/>
                </a:path>
                <a:path w="1771014" h="283845">
                  <a:moveTo>
                    <a:pt x="36576" y="134112"/>
                  </a:moveTo>
                  <a:lnTo>
                    <a:pt x="21336" y="134112"/>
                  </a:lnTo>
                  <a:lnTo>
                    <a:pt x="28956" y="141731"/>
                  </a:lnTo>
                  <a:lnTo>
                    <a:pt x="36576" y="134112"/>
                  </a:lnTo>
                  <a:close/>
                </a:path>
                <a:path w="1771014" h="283845">
                  <a:moveTo>
                    <a:pt x="143255" y="24383"/>
                  </a:moveTo>
                  <a:lnTo>
                    <a:pt x="121919" y="24383"/>
                  </a:lnTo>
                  <a:lnTo>
                    <a:pt x="140208" y="30480"/>
                  </a:lnTo>
                  <a:lnTo>
                    <a:pt x="121919" y="48768"/>
                  </a:lnTo>
                  <a:lnTo>
                    <a:pt x="121919" y="91439"/>
                  </a:lnTo>
                  <a:lnTo>
                    <a:pt x="1752600" y="91439"/>
                  </a:lnTo>
                  <a:lnTo>
                    <a:pt x="1752600" y="82295"/>
                  </a:lnTo>
                  <a:lnTo>
                    <a:pt x="143255" y="82295"/>
                  </a:lnTo>
                  <a:lnTo>
                    <a:pt x="131063" y="73151"/>
                  </a:lnTo>
                  <a:lnTo>
                    <a:pt x="143255" y="73151"/>
                  </a:lnTo>
                  <a:lnTo>
                    <a:pt x="143255" y="24383"/>
                  </a:lnTo>
                  <a:close/>
                </a:path>
                <a:path w="1771014" h="283845">
                  <a:moveTo>
                    <a:pt x="1770888" y="73151"/>
                  </a:moveTo>
                  <a:lnTo>
                    <a:pt x="143255" y="73151"/>
                  </a:lnTo>
                  <a:lnTo>
                    <a:pt x="143255" y="82295"/>
                  </a:lnTo>
                  <a:lnTo>
                    <a:pt x="1752600" y="82295"/>
                  </a:lnTo>
                  <a:lnTo>
                    <a:pt x="1761743" y="91439"/>
                  </a:lnTo>
                  <a:lnTo>
                    <a:pt x="1770888" y="91439"/>
                  </a:lnTo>
                  <a:lnTo>
                    <a:pt x="1770888" y="73151"/>
                  </a:lnTo>
                  <a:close/>
                </a:path>
                <a:path w="1771014" h="283845">
                  <a:moveTo>
                    <a:pt x="143255" y="73151"/>
                  </a:moveTo>
                  <a:lnTo>
                    <a:pt x="131063" y="73151"/>
                  </a:lnTo>
                  <a:lnTo>
                    <a:pt x="143255" y="82295"/>
                  </a:lnTo>
                  <a:lnTo>
                    <a:pt x="143255" y="73151"/>
                  </a:lnTo>
                  <a:close/>
                </a:path>
                <a:path w="1771014" h="283845">
                  <a:moveTo>
                    <a:pt x="121919" y="24383"/>
                  </a:moveTo>
                  <a:lnTo>
                    <a:pt x="121919" y="48768"/>
                  </a:lnTo>
                  <a:lnTo>
                    <a:pt x="140208" y="30480"/>
                  </a:lnTo>
                  <a:lnTo>
                    <a:pt x="121919" y="2438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5039867" y="4605528"/>
            <a:ext cx="323215" cy="3111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0"/>
              </a:spcBef>
            </a:pPr>
            <a:r>
              <a:rPr sz="2775" baseline="-16516" dirty="0">
                <a:solidFill>
                  <a:srgbClr val="0000CC"/>
                </a:solidFill>
                <a:latin typeface="Arial"/>
                <a:cs typeface="Arial"/>
              </a:rPr>
              <a:t>K</a:t>
            </a:r>
            <a:r>
              <a:rPr sz="1250" dirty="0">
                <a:latin typeface="Arial"/>
                <a:cs typeface="Arial"/>
              </a:rPr>
              <a:t>b</a:t>
            </a:r>
            <a:endParaRPr sz="125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614164" y="7127730"/>
            <a:ext cx="1468755" cy="2235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39"/>
              </a:lnSpc>
            </a:pPr>
            <a:r>
              <a:rPr sz="1400" spc="-20" dirty="0">
                <a:latin typeface="Arial"/>
                <a:cs typeface="Arial"/>
                <a:hlinkClick r:id="rId6"/>
              </a:rPr>
              <a:t>www.variability.org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531095" y="6998716"/>
            <a:ext cx="414527" cy="4114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71144" y="7007859"/>
            <a:ext cx="390144" cy="3931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76731" y="762000"/>
            <a:ext cx="6054090" cy="52324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250" b="0" spc="10" dirty="0">
                <a:latin typeface="Calibri"/>
                <a:cs typeface="Calibri"/>
              </a:rPr>
              <a:t>How </a:t>
            </a:r>
            <a:r>
              <a:rPr sz="3250" b="0" spc="5" dirty="0">
                <a:latin typeface="Calibri"/>
                <a:cs typeface="Calibri"/>
              </a:rPr>
              <a:t>does </a:t>
            </a:r>
            <a:r>
              <a:rPr sz="3250" b="0" dirty="0">
                <a:latin typeface="Calibri"/>
                <a:cs typeface="Calibri"/>
              </a:rPr>
              <a:t>Cryptography </a:t>
            </a:r>
            <a:r>
              <a:rPr sz="3250" b="0" spc="5" dirty="0">
                <a:latin typeface="Calibri"/>
                <a:cs typeface="Calibri"/>
              </a:rPr>
              <a:t>affect</a:t>
            </a:r>
            <a:r>
              <a:rPr sz="3250" b="0" spc="-95" dirty="0">
                <a:latin typeface="Calibri"/>
                <a:cs typeface="Calibri"/>
              </a:rPr>
              <a:t> </a:t>
            </a:r>
            <a:r>
              <a:rPr sz="3250" b="0" spc="5" dirty="0">
                <a:latin typeface="Calibri"/>
                <a:cs typeface="Calibri"/>
              </a:rPr>
              <a:t>you?</a:t>
            </a:r>
            <a:endParaRPr sz="325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670304" y="2112772"/>
            <a:ext cx="2212847" cy="221894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412991" y="4782820"/>
            <a:ext cx="2956560" cy="234696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581144" y="1893316"/>
            <a:ext cx="2066544" cy="253002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923288" y="4779771"/>
            <a:ext cx="3005328" cy="200253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364333" y="2219451"/>
            <a:ext cx="2159447" cy="188976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4614164" y="7127730"/>
            <a:ext cx="1468755" cy="2235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39"/>
              </a:lnSpc>
            </a:pPr>
            <a:r>
              <a:rPr sz="1400" spc="-20" dirty="0">
                <a:latin typeface="Arial"/>
                <a:cs typeface="Arial"/>
                <a:hlinkClick r:id="rId9"/>
              </a:rPr>
              <a:t>www.variability.org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531095" y="6998716"/>
            <a:ext cx="414527" cy="4114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71144" y="7007859"/>
            <a:ext cx="390144" cy="3931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76731" y="762000"/>
            <a:ext cx="5877560" cy="52324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250" b="0" spc="5" dirty="0">
                <a:latin typeface="Calibri"/>
                <a:cs typeface="Calibri"/>
              </a:rPr>
              <a:t>Before Getting </a:t>
            </a:r>
            <a:r>
              <a:rPr sz="3250" b="0" dirty="0">
                <a:latin typeface="Calibri"/>
                <a:cs typeface="Calibri"/>
              </a:rPr>
              <a:t>rid </a:t>
            </a:r>
            <a:r>
              <a:rPr sz="3250" b="0" spc="5" dirty="0">
                <a:latin typeface="Calibri"/>
                <a:cs typeface="Calibri"/>
              </a:rPr>
              <a:t>of Alice </a:t>
            </a:r>
            <a:r>
              <a:rPr sz="3250" b="0" dirty="0">
                <a:latin typeface="Calibri"/>
                <a:cs typeface="Calibri"/>
              </a:rPr>
              <a:t>and</a:t>
            </a:r>
            <a:r>
              <a:rPr sz="3250" b="0" spc="-110" dirty="0">
                <a:latin typeface="Calibri"/>
                <a:cs typeface="Calibri"/>
              </a:rPr>
              <a:t> </a:t>
            </a:r>
            <a:r>
              <a:rPr sz="3250" b="0" spc="5" dirty="0">
                <a:latin typeface="Calibri"/>
                <a:cs typeface="Calibri"/>
              </a:rPr>
              <a:t>Bob</a:t>
            </a:r>
            <a:endParaRPr sz="325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614164" y="7127730"/>
            <a:ext cx="1468755" cy="2235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39"/>
              </a:lnSpc>
            </a:pPr>
            <a:r>
              <a:rPr sz="1400" spc="-20" dirty="0">
                <a:latin typeface="Arial"/>
                <a:cs typeface="Arial"/>
                <a:hlinkClick r:id="rId4"/>
              </a:rPr>
              <a:t>www.variability.org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76731" y="1807464"/>
            <a:ext cx="8416925" cy="418719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219710" marR="739775" indent="-207645">
              <a:lnSpc>
                <a:spcPct val="101200"/>
              </a:lnSpc>
              <a:spcBef>
                <a:spcPts val="85"/>
              </a:spcBef>
              <a:buSzPct val="95918"/>
              <a:buFont typeface="Arial Narrow"/>
              <a:buChar char="•"/>
              <a:tabLst>
                <a:tab pos="330200" algn="l"/>
              </a:tabLst>
            </a:pPr>
            <a:r>
              <a:rPr sz="2450" spc="5" dirty="0">
                <a:latin typeface="Calibri"/>
                <a:cs typeface="Calibri"/>
              </a:rPr>
              <a:t>In cryptography, how do you make </a:t>
            </a:r>
            <a:r>
              <a:rPr sz="2450" dirty="0">
                <a:latin typeface="Calibri"/>
                <a:cs typeface="Calibri"/>
              </a:rPr>
              <a:t>sure </a:t>
            </a:r>
            <a:r>
              <a:rPr sz="2450" spc="5" dirty="0">
                <a:latin typeface="Calibri"/>
                <a:cs typeface="Calibri"/>
              </a:rPr>
              <a:t>your algorithm is  secure?</a:t>
            </a:r>
            <a:endParaRPr sz="24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Arial Narrow"/>
              <a:buChar char="•"/>
            </a:pPr>
            <a:endParaRPr sz="2450">
              <a:latin typeface="Calibri"/>
              <a:cs typeface="Calibri"/>
            </a:endParaRPr>
          </a:p>
          <a:p>
            <a:pPr marL="329565" indent="-317500">
              <a:lnSpc>
                <a:spcPct val="100000"/>
              </a:lnSpc>
              <a:buSzPct val="95918"/>
              <a:buFont typeface="Arial Narrow"/>
              <a:buChar char="•"/>
              <a:tabLst>
                <a:tab pos="330200" algn="l"/>
              </a:tabLst>
            </a:pPr>
            <a:r>
              <a:rPr sz="2450" spc="5" dirty="0">
                <a:latin typeface="Calibri"/>
                <a:cs typeface="Calibri"/>
              </a:rPr>
              <a:t>Should </a:t>
            </a:r>
            <a:r>
              <a:rPr sz="2450" spc="10" dirty="0">
                <a:latin typeface="Calibri"/>
                <a:cs typeface="Calibri"/>
              </a:rPr>
              <a:t>the </a:t>
            </a:r>
            <a:r>
              <a:rPr sz="2450" spc="5" dirty="0">
                <a:latin typeface="Calibri"/>
                <a:cs typeface="Calibri"/>
              </a:rPr>
              <a:t>algorithms be publicly</a:t>
            </a:r>
            <a:r>
              <a:rPr sz="2450" spc="220" dirty="0">
                <a:latin typeface="Calibri"/>
                <a:cs typeface="Calibri"/>
              </a:rPr>
              <a:t> </a:t>
            </a:r>
            <a:r>
              <a:rPr sz="2450" spc="5" dirty="0">
                <a:latin typeface="Calibri"/>
                <a:cs typeface="Calibri"/>
              </a:rPr>
              <a:t>released?</a:t>
            </a:r>
            <a:endParaRPr sz="24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Font typeface="Arial Narrow"/>
              <a:buChar char="•"/>
            </a:pPr>
            <a:endParaRPr sz="2450">
              <a:latin typeface="Calibri"/>
              <a:cs typeface="Calibri"/>
            </a:endParaRPr>
          </a:p>
          <a:p>
            <a:pPr marL="329565" indent="-317500">
              <a:lnSpc>
                <a:spcPts val="2895"/>
              </a:lnSpc>
              <a:buSzPct val="95918"/>
              <a:buFont typeface="Arial Narrow"/>
              <a:buChar char="•"/>
              <a:tabLst>
                <a:tab pos="330200" algn="l"/>
              </a:tabLst>
            </a:pPr>
            <a:r>
              <a:rPr sz="2450" spc="5" dirty="0">
                <a:latin typeface="Calibri"/>
                <a:cs typeface="Calibri"/>
              </a:rPr>
              <a:t>Kerckhoff’s Principle</a:t>
            </a:r>
            <a:r>
              <a:rPr sz="2450" spc="90" dirty="0">
                <a:latin typeface="Calibri"/>
                <a:cs typeface="Calibri"/>
              </a:rPr>
              <a:t> </a:t>
            </a:r>
            <a:r>
              <a:rPr sz="2450" dirty="0">
                <a:latin typeface="Calibri"/>
                <a:cs typeface="Calibri"/>
              </a:rPr>
              <a:t>(1883):</a:t>
            </a:r>
            <a:endParaRPr sz="2450">
              <a:latin typeface="Calibri"/>
              <a:cs typeface="Calibri"/>
            </a:endParaRPr>
          </a:p>
          <a:p>
            <a:pPr marL="12700" marR="5080" indent="499745">
              <a:lnSpc>
                <a:spcPct val="97500"/>
              </a:lnSpc>
              <a:spcBef>
                <a:spcPts val="35"/>
              </a:spcBef>
            </a:pPr>
            <a:r>
              <a:rPr sz="2550" b="1" i="1" spc="-55" dirty="0">
                <a:solidFill>
                  <a:srgbClr val="006FBF"/>
                </a:solidFill>
                <a:latin typeface="Bell MT"/>
                <a:cs typeface="Bell MT"/>
              </a:rPr>
              <a:t>A </a:t>
            </a:r>
            <a:r>
              <a:rPr sz="2550" b="1" i="1" spc="-40" dirty="0">
                <a:solidFill>
                  <a:srgbClr val="006FBF"/>
                </a:solidFill>
                <a:latin typeface="Bell MT"/>
                <a:cs typeface="Bell MT"/>
              </a:rPr>
              <a:t>crypto system should </a:t>
            </a:r>
            <a:r>
              <a:rPr sz="2550" b="1" i="1" spc="-45" dirty="0">
                <a:solidFill>
                  <a:srgbClr val="006FBF"/>
                </a:solidFill>
                <a:latin typeface="Bell MT"/>
                <a:cs typeface="Bell MT"/>
              </a:rPr>
              <a:t>be </a:t>
            </a:r>
            <a:r>
              <a:rPr sz="2550" b="1" i="1" spc="-40" dirty="0">
                <a:solidFill>
                  <a:srgbClr val="006FBF"/>
                </a:solidFill>
                <a:latin typeface="Bell MT"/>
                <a:cs typeface="Bell MT"/>
              </a:rPr>
              <a:t>secure </a:t>
            </a:r>
            <a:r>
              <a:rPr sz="2550" b="1" i="1" spc="-45" dirty="0">
                <a:solidFill>
                  <a:srgbClr val="006FBF"/>
                </a:solidFill>
                <a:latin typeface="Bell MT"/>
                <a:cs typeface="Bell MT"/>
              </a:rPr>
              <a:t>even </a:t>
            </a:r>
            <a:r>
              <a:rPr sz="2550" b="1" i="1" spc="-30" dirty="0">
                <a:solidFill>
                  <a:srgbClr val="006FBF"/>
                </a:solidFill>
                <a:latin typeface="Bell MT"/>
                <a:cs typeface="Bell MT"/>
              </a:rPr>
              <a:t>if </a:t>
            </a:r>
            <a:r>
              <a:rPr sz="2550" b="1" i="1" spc="-40" dirty="0">
                <a:solidFill>
                  <a:srgbClr val="006FBF"/>
                </a:solidFill>
                <a:latin typeface="Bell MT"/>
                <a:cs typeface="Bell MT"/>
              </a:rPr>
              <a:t>the attacker  </a:t>
            </a:r>
            <a:r>
              <a:rPr sz="2550" b="1" i="1" spc="-45" dirty="0">
                <a:solidFill>
                  <a:srgbClr val="006FBF"/>
                </a:solidFill>
                <a:latin typeface="Bell MT"/>
                <a:cs typeface="Bell MT"/>
              </a:rPr>
              <a:t>knows </a:t>
            </a:r>
            <a:r>
              <a:rPr sz="2550" b="1" i="1" spc="-35" dirty="0">
                <a:solidFill>
                  <a:srgbClr val="006FBF"/>
                </a:solidFill>
                <a:latin typeface="Bell MT"/>
                <a:cs typeface="Bell MT"/>
              </a:rPr>
              <a:t>all </a:t>
            </a:r>
            <a:r>
              <a:rPr sz="2550" b="1" i="1" spc="-40" dirty="0">
                <a:solidFill>
                  <a:srgbClr val="006FBF"/>
                </a:solidFill>
                <a:latin typeface="Bell MT"/>
                <a:cs typeface="Bell MT"/>
              </a:rPr>
              <a:t>details </a:t>
            </a:r>
            <a:r>
              <a:rPr sz="2550" b="1" i="1" spc="-45" dirty="0">
                <a:solidFill>
                  <a:srgbClr val="006FBF"/>
                </a:solidFill>
                <a:latin typeface="Bell MT"/>
                <a:cs typeface="Bell MT"/>
              </a:rPr>
              <a:t>about </a:t>
            </a:r>
            <a:r>
              <a:rPr sz="2550" b="1" i="1" spc="-40" dirty="0">
                <a:solidFill>
                  <a:srgbClr val="006FBF"/>
                </a:solidFill>
                <a:latin typeface="Bell MT"/>
                <a:cs typeface="Bell MT"/>
              </a:rPr>
              <a:t>the system, with the exception </a:t>
            </a:r>
            <a:r>
              <a:rPr sz="2550" b="1" i="1" spc="-35" dirty="0">
                <a:solidFill>
                  <a:srgbClr val="006FBF"/>
                </a:solidFill>
                <a:latin typeface="Bell MT"/>
                <a:cs typeface="Bell MT"/>
              </a:rPr>
              <a:t>of </a:t>
            </a:r>
            <a:r>
              <a:rPr sz="2550" b="1" i="1" spc="-40" dirty="0">
                <a:solidFill>
                  <a:srgbClr val="006FBF"/>
                </a:solidFill>
                <a:latin typeface="Bell MT"/>
                <a:cs typeface="Bell MT"/>
              </a:rPr>
              <a:t>the  secret keys. </a:t>
            </a:r>
            <a:r>
              <a:rPr sz="2550" b="1" i="1" spc="-35" dirty="0">
                <a:solidFill>
                  <a:srgbClr val="006FBF"/>
                </a:solidFill>
                <a:latin typeface="Bell MT"/>
                <a:cs typeface="Bell MT"/>
              </a:rPr>
              <a:t>In </a:t>
            </a:r>
            <a:r>
              <a:rPr sz="2550" b="1" i="1" spc="-40" dirty="0">
                <a:solidFill>
                  <a:srgbClr val="006FBF"/>
                </a:solidFill>
                <a:latin typeface="Bell MT"/>
                <a:cs typeface="Bell MT"/>
              </a:rPr>
              <a:t>particular, the system should </a:t>
            </a:r>
            <a:r>
              <a:rPr sz="2550" b="1" i="1" spc="-45" dirty="0">
                <a:solidFill>
                  <a:srgbClr val="006FBF"/>
                </a:solidFill>
                <a:latin typeface="Bell MT"/>
                <a:cs typeface="Bell MT"/>
              </a:rPr>
              <a:t>be </a:t>
            </a:r>
            <a:r>
              <a:rPr sz="2550" b="1" i="1" spc="-40" dirty="0">
                <a:solidFill>
                  <a:srgbClr val="006FBF"/>
                </a:solidFill>
                <a:latin typeface="Bell MT"/>
                <a:cs typeface="Bell MT"/>
              </a:rPr>
              <a:t>secure </a:t>
            </a:r>
            <a:r>
              <a:rPr sz="2550" b="1" i="1" spc="-50" dirty="0">
                <a:solidFill>
                  <a:srgbClr val="006FBF"/>
                </a:solidFill>
                <a:latin typeface="Bell MT"/>
                <a:cs typeface="Bell MT"/>
              </a:rPr>
              <a:t>when  </a:t>
            </a:r>
            <a:r>
              <a:rPr sz="2550" b="1" i="1" spc="-40" dirty="0">
                <a:solidFill>
                  <a:srgbClr val="006FBF"/>
                </a:solidFill>
                <a:latin typeface="Bell MT"/>
                <a:cs typeface="Bell MT"/>
              </a:rPr>
              <a:t>the attackers </a:t>
            </a:r>
            <a:r>
              <a:rPr sz="2550" b="1" i="1" spc="-45" dirty="0">
                <a:solidFill>
                  <a:srgbClr val="006FBF"/>
                </a:solidFill>
                <a:latin typeface="Bell MT"/>
                <a:cs typeface="Bell MT"/>
              </a:rPr>
              <a:t>knows </a:t>
            </a:r>
            <a:r>
              <a:rPr sz="2550" b="1" i="1" spc="-40" dirty="0">
                <a:solidFill>
                  <a:srgbClr val="006FBF"/>
                </a:solidFill>
                <a:latin typeface="Bell MT"/>
                <a:cs typeface="Bell MT"/>
              </a:rPr>
              <a:t>the encryption </a:t>
            </a:r>
            <a:r>
              <a:rPr sz="2550" b="1" i="1" spc="-45" dirty="0">
                <a:solidFill>
                  <a:srgbClr val="006FBF"/>
                </a:solidFill>
                <a:latin typeface="Bell MT"/>
                <a:cs typeface="Bell MT"/>
              </a:rPr>
              <a:t>and </a:t>
            </a:r>
            <a:r>
              <a:rPr sz="2550" b="1" i="1" spc="-40" dirty="0">
                <a:solidFill>
                  <a:srgbClr val="006FBF"/>
                </a:solidFill>
                <a:latin typeface="Bell MT"/>
                <a:cs typeface="Bell MT"/>
              </a:rPr>
              <a:t>decryption  algorithms.</a:t>
            </a:r>
            <a:endParaRPr sz="2550">
              <a:latin typeface="Bell MT"/>
              <a:cs typeface="Bell MT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531095" y="6998716"/>
            <a:ext cx="414527" cy="4114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71144" y="7007859"/>
            <a:ext cx="390144" cy="3931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182116" y="3072383"/>
            <a:ext cx="8406130" cy="972819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0600"/>
              </a:lnSpc>
              <a:spcBef>
                <a:spcPts val="70"/>
              </a:spcBef>
            </a:pPr>
            <a:r>
              <a:rPr sz="3100" b="0" spc="-5" dirty="0">
                <a:latin typeface="Calibri"/>
                <a:cs typeface="Calibri"/>
              </a:rPr>
              <a:t>It’s time to </a:t>
            </a:r>
            <a:r>
              <a:rPr sz="3100" b="0" spc="-10" dirty="0">
                <a:latin typeface="Calibri"/>
                <a:cs typeface="Calibri"/>
              </a:rPr>
              <a:t>see </a:t>
            </a:r>
            <a:r>
              <a:rPr sz="3100" b="0" spc="-5" dirty="0">
                <a:latin typeface="Calibri"/>
                <a:cs typeface="Calibri"/>
              </a:rPr>
              <a:t>how the first </a:t>
            </a:r>
            <a:r>
              <a:rPr sz="3100" b="0" dirty="0">
                <a:latin typeface="Calibri"/>
                <a:cs typeface="Calibri"/>
              </a:rPr>
              <a:t>cipher </a:t>
            </a:r>
            <a:r>
              <a:rPr sz="3100" b="0" spc="-5" dirty="0">
                <a:latin typeface="Calibri"/>
                <a:cs typeface="Calibri"/>
              </a:rPr>
              <a:t>was created </a:t>
            </a:r>
            <a:r>
              <a:rPr sz="3100" b="0" dirty="0">
                <a:latin typeface="Calibri"/>
                <a:cs typeface="Calibri"/>
              </a:rPr>
              <a:t>by </a:t>
            </a:r>
            <a:r>
              <a:rPr sz="3100" b="0" spc="-5" dirty="0">
                <a:latin typeface="Calibri"/>
                <a:cs typeface="Calibri"/>
              </a:rPr>
              <a:t>a  guy </a:t>
            </a:r>
            <a:r>
              <a:rPr sz="3100" b="0" dirty="0">
                <a:latin typeface="Calibri"/>
                <a:cs typeface="Calibri"/>
              </a:rPr>
              <a:t>much </a:t>
            </a:r>
            <a:r>
              <a:rPr sz="3100" b="0" spc="-5" dirty="0">
                <a:latin typeface="Calibri"/>
                <a:cs typeface="Calibri"/>
              </a:rPr>
              <a:t>more famous than </a:t>
            </a:r>
            <a:r>
              <a:rPr sz="3100" b="0" dirty="0">
                <a:latin typeface="Calibri"/>
                <a:cs typeface="Calibri"/>
              </a:rPr>
              <a:t>Alice </a:t>
            </a:r>
            <a:r>
              <a:rPr sz="3100" b="0" spc="-5" dirty="0">
                <a:latin typeface="Calibri"/>
                <a:cs typeface="Calibri"/>
              </a:rPr>
              <a:t>and</a:t>
            </a:r>
            <a:r>
              <a:rPr sz="3100" b="0" spc="55" dirty="0">
                <a:latin typeface="Calibri"/>
                <a:cs typeface="Calibri"/>
              </a:rPr>
              <a:t> </a:t>
            </a:r>
            <a:r>
              <a:rPr sz="3100" b="0" spc="-5" dirty="0">
                <a:latin typeface="Calibri"/>
                <a:cs typeface="Calibri"/>
              </a:rPr>
              <a:t>Bob!</a:t>
            </a:r>
            <a:endParaRPr sz="31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614164" y="7127730"/>
            <a:ext cx="1468755" cy="2235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39"/>
              </a:lnSpc>
            </a:pPr>
            <a:r>
              <a:rPr sz="1400" spc="-20" dirty="0">
                <a:latin typeface="Arial"/>
                <a:cs typeface="Arial"/>
                <a:hlinkClick r:id="rId4"/>
              </a:rPr>
              <a:t>www.variability.org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531095" y="6998716"/>
            <a:ext cx="414527" cy="4114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71144" y="7007859"/>
            <a:ext cx="390144" cy="3931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76731" y="762000"/>
            <a:ext cx="2349500" cy="52324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250" b="0" dirty="0">
                <a:latin typeface="Calibri"/>
                <a:cs typeface="Calibri"/>
              </a:rPr>
              <a:t>Caesar</a:t>
            </a:r>
            <a:r>
              <a:rPr sz="3250" b="0" spc="-75" dirty="0">
                <a:latin typeface="Calibri"/>
                <a:cs typeface="Calibri"/>
              </a:rPr>
              <a:t> </a:t>
            </a:r>
            <a:r>
              <a:rPr sz="3250" b="0" dirty="0">
                <a:latin typeface="Calibri"/>
                <a:cs typeface="Calibri"/>
              </a:rPr>
              <a:t>Cipher</a:t>
            </a:r>
            <a:endParaRPr sz="325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76731" y="1807464"/>
            <a:ext cx="6292850" cy="333756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219710" marR="5080" indent="-207645">
              <a:lnSpc>
                <a:spcPct val="101200"/>
              </a:lnSpc>
              <a:spcBef>
                <a:spcPts val="85"/>
              </a:spcBef>
              <a:buSzPct val="95918"/>
              <a:buFont typeface="Arial Narrow"/>
              <a:buChar char="•"/>
              <a:tabLst>
                <a:tab pos="330200" algn="l"/>
              </a:tabLst>
            </a:pPr>
            <a:r>
              <a:rPr sz="2450" i="1" spc="5" dirty="0">
                <a:latin typeface="Calibri"/>
                <a:cs typeface="Calibri"/>
              </a:rPr>
              <a:t>Julius Caesar </a:t>
            </a:r>
            <a:r>
              <a:rPr sz="2450" spc="5" dirty="0">
                <a:latin typeface="Calibri"/>
                <a:cs typeface="Calibri"/>
              </a:rPr>
              <a:t>(100 </a:t>
            </a:r>
            <a:r>
              <a:rPr sz="2450" spc="10" dirty="0">
                <a:latin typeface="Calibri"/>
                <a:cs typeface="Calibri"/>
              </a:rPr>
              <a:t>BC – </a:t>
            </a:r>
            <a:r>
              <a:rPr sz="2450" spc="5" dirty="0">
                <a:latin typeface="Calibri"/>
                <a:cs typeface="Calibri"/>
              </a:rPr>
              <a:t>44 </a:t>
            </a:r>
            <a:r>
              <a:rPr sz="2450" spc="10" dirty="0">
                <a:latin typeface="Calibri"/>
                <a:cs typeface="Calibri"/>
              </a:rPr>
              <a:t>BC) was </a:t>
            </a:r>
            <a:r>
              <a:rPr sz="2450" spc="5" dirty="0">
                <a:latin typeface="Calibri"/>
                <a:cs typeface="Calibri"/>
              </a:rPr>
              <a:t>an emperor  </a:t>
            </a:r>
            <a:r>
              <a:rPr sz="2450" dirty="0">
                <a:latin typeface="Calibri"/>
                <a:cs typeface="Calibri"/>
              </a:rPr>
              <a:t>of</a:t>
            </a:r>
            <a:r>
              <a:rPr sz="2450" spc="25" dirty="0">
                <a:latin typeface="Calibri"/>
                <a:cs typeface="Calibri"/>
              </a:rPr>
              <a:t> </a:t>
            </a:r>
            <a:r>
              <a:rPr sz="2450" spc="10" dirty="0">
                <a:latin typeface="Calibri"/>
                <a:cs typeface="Calibri"/>
              </a:rPr>
              <a:t>Rome</a:t>
            </a:r>
            <a:endParaRPr sz="2450">
              <a:latin typeface="Calibri"/>
              <a:cs typeface="Calibri"/>
            </a:endParaRPr>
          </a:p>
          <a:p>
            <a:pPr marL="524510" marR="187960" lvl="1" indent="-207645">
              <a:lnSpc>
                <a:spcPct val="101400"/>
              </a:lnSpc>
              <a:spcBef>
                <a:spcPts val="10"/>
              </a:spcBef>
              <a:buSzPct val="95348"/>
              <a:buFont typeface="Arial Narrow"/>
              <a:buChar char="•"/>
              <a:tabLst>
                <a:tab pos="594995" algn="l"/>
              </a:tabLst>
            </a:pPr>
            <a:r>
              <a:rPr sz="2150" dirty="0">
                <a:latin typeface="Calibri"/>
                <a:cs typeface="Calibri"/>
              </a:rPr>
              <a:t>Wants to send his </a:t>
            </a:r>
            <a:r>
              <a:rPr sz="2150" spc="-5" dirty="0">
                <a:latin typeface="Calibri"/>
                <a:cs typeface="Calibri"/>
              </a:rPr>
              <a:t>hand </a:t>
            </a:r>
            <a:r>
              <a:rPr sz="2150" dirty="0">
                <a:latin typeface="Calibri"/>
                <a:cs typeface="Calibri"/>
              </a:rPr>
              <a:t>written commands to his  </a:t>
            </a:r>
            <a:r>
              <a:rPr sz="2150" spc="-5" dirty="0">
                <a:latin typeface="Calibri"/>
                <a:cs typeface="Calibri"/>
              </a:rPr>
              <a:t>distant </a:t>
            </a:r>
            <a:r>
              <a:rPr sz="2150" dirty="0">
                <a:latin typeface="Calibri"/>
                <a:cs typeface="Calibri"/>
              </a:rPr>
              <a:t>armies </a:t>
            </a:r>
            <a:r>
              <a:rPr sz="2150" spc="-5" dirty="0">
                <a:latin typeface="Calibri"/>
                <a:cs typeface="Calibri"/>
              </a:rPr>
              <a:t>by</a:t>
            </a:r>
            <a:r>
              <a:rPr sz="2150" spc="140" dirty="0">
                <a:latin typeface="Calibri"/>
                <a:cs typeface="Calibri"/>
              </a:rPr>
              <a:t> </a:t>
            </a:r>
            <a:r>
              <a:rPr sz="2150" dirty="0">
                <a:latin typeface="Calibri"/>
                <a:cs typeface="Calibri"/>
              </a:rPr>
              <a:t>courier</a:t>
            </a:r>
            <a:endParaRPr sz="215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35"/>
              </a:spcBef>
              <a:buFont typeface="Arial Narrow"/>
              <a:buChar char="•"/>
            </a:pPr>
            <a:endParaRPr sz="2400">
              <a:latin typeface="Calibri"/>
              <a:cs typeface="Calibri"/>
            </a:endParaRPr>
          </a:p>
          <a:p>
            <a:pPr marL="219710" marR="485140" indent="-207645">
              <a:lnSpc>
                <a:spcPct val="101200"/>
              </a:lnSpc>
              <a:buSzPct val="95918"/>
              <a:buFont typeface="Arial Narrow"/>
              <a:buChar char="•"/>
              <a:tabLst>
                <a:tab pos="330200" algn="l"/>
              </a:tabLst>
            </a:pPr>
            <a:r>
              <a:rPr sz="2450" spc="5" dirty="0">
                <a:latin typeface="Calibri"/>
                <a:cs typeface="Calibri"/>
              </a:rPr>
              <a:t>The </a:t>
            </a:r>
            <a:r>
              <a:rPr sz="2450" dirty="0">
                <a:latin typeface="Calibri"/>
                <a:cs typeface="Calibri"/>
              </a:rPr>
              <a:t>message </a:t>
            </a:r>
            <a:r>
              <a:rPr sz="2450" spc="10" dirty="0">
                <a:latin typeface="Calibri"/>
                <a:cs typeface="Calibri"/>
              </a:rPr>
              <a:t>can </a:t>
            </a:r>
            <a:r>
              <a:rPr sz="2450" spc="5" dirty="0">
                <a:latin typeface="Calibri"/>
                <a:cs typeface="Calibri"/>
              </a:rPr>
              <a:t>be intercepted by enemy  forces any</a:t>
            </a:r>
            <a:r>
              <a:rPr sz="2450" spc="75" dirty="0">
                <a:latin typeface="Calibri"/>
                <a:cs typeface="Calibri"/>
              </a:rPr>
              <a:t> </a:t>
            </a:r>
            <a:r>
              <a:rPr sz="2450" spc="5" dirty="0">
                <a:latin typeface="Calibri"/>
                <a:cs typeface="Calibri"/>
              </a:rPr>
              <a:t>minute</a:t>
            </a:r>
            <a:endParaRPr sz="24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Arial Narrow"/>
              <a:buChar char="•"/>
            </a:pPr>
            <a:endParaRPr sz="2450">
              <a:latin typeface="Calibri"/>
              <a:cs typeface="Calibri"/>
            </a:endParaRPr>
          </a:p>
          <a:p>
            <a:pPr marL="329565" indent="-317500">
              <a:lnSpc>
                <a:spcPct val="100000"/>
              </a:lnSpc>
              <a:buSzPct val="95918"/>
              <a:buFont typeface="Arial Narrow"/>
              <a:buChar char="•"/>
              <a:tabLst>
                <a:tab pos="330200" algn="l"/>
              </a:tabLst>
            </a:pPr>
            <a:r>
              <a:rPr sz="2450" spc="5" dirty="0">
                <a:latin typeface="Calibri"/>
                <a:cs typeface="Calibri"/>
              </a:rPr>
              <a:t>What </a:t>
            </a:r>
            <a:r>
              <a:rPr sz="2450" spc="10" dirty="0">
                <a:latin typeface="Calibri"/>
                <a:cs typeface="Calibri"/>
              </a:rPr>
              <a:t>can </a:t>
            </a:r>
            <a:r>
              <a:rPr sz="2450" spc="5" dirty="0">
                <a:latin typeface="Calibri"/>
                <a:cs typeface="Calibri"/>
              </a:rPr>
              <a:t>he</a:t>
            </a:r>
            <a:r>
              <a:rPr sz="2450" spc="85" dirty="0">
                <a:latin typeface="Calibri"/>
                <a:cs typeface="Calibri"/>
              </a:rPr>
              <a:t> </a:t>
            </a:r>
            <a:r>
              <a:rPr sz="2450" spc="5" dirty="0">
                <a:latin typeface="Calibri"/>
                <a:cs typeface="Calibri"/>
              </a:rPr>
              <a:t>do?</a:t>
            </a:r>
            <a:endParaRPr sz="245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8007095" y="2243835"/>
            <a:ext cx="1737359" cy="281025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7671307" y="5212079"/>
            <a:ext cx="2614930" cy="7359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550" dirty="0">
                <a:latin typeface="Arial"/>
                <a:cs typeface="Arial"/>
              </a:rPr>
              <a:t>Julius</a:t>
            </a:r>
            <a:r>
              <a:rPr sz="1550" spc="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Caesar</a:t>
            </a:r>
            <a:endParaRPr sz="1550">
              <a:latin typeface="Arial"/>
              <a:cs typeface="Arial"/>
            </a:endParaRPr>
          </a:p>
          <a:p>
            <a:pPr marL="12700" marR="5080">
              <a:lnSpc>
                <a:spcPts val="1850"/>
              </a:lnSpc>
              <a:spcBef>
                <a:spcPts val="80"/>
              </a:spcBef>
            </a:pPr>
            <a:r>
              <a:rPr sz="1550" dirty="0">
                <a:latin typeface="Arial"/>
                <a:cs typeface="Arial"/>
              </a:rPr>
              <a:t>Source: </a:t>
            </a:r>
            <a:r>
              <a:rPr sz="1550" spc="5" dirty="0">
                <a:latin typeface="Arial"/>
                <a:cs typeface="Arial"/>
              </a:rPr>
              <a:t>H. </a:t>
            </a:r>
            <a:r>
              <a:rPr sz="1550" spc="-80" dirty="0">
                <a:latin typeface="Arial"/>
                <a:cs typeface="Arial"/>
              </a:rPr>
              <a:t>F. </a:t>
            </a:r>
            <a:r>
              <a:rPr sz="1550" dirty="0">
                <a:latin typeface="Arial"/>
                <a:cs typeface="Arial"/>
              </a:rPr>
              <a:t>Helmolt: </a:t>
            </a:r>
            <a:r>
              <a:rPr sz="1550" i="1" dirty="0">
                <a:latin typeface="Arial"/>
                <a:cs typeface="Arial"/>
              </a:rPr>
              <a:t>History  of the World</a:t>
            </a:r>
            <a:r>
              <a:rPr sz="1550" dirty="0">
                <a:latin typeface="Arial"/>
                <a:cs typeface="Arial"/>
              </a:rPr>
              <a:t>. </a:t>
            </a:r>
            <a:r>
              <a:rPr sz="1550" spc="5" dirty="0">
                <a:latin typeface="Arial"/>
                <a:cs typeface="Arial"/>
              </a:rPr>
              <a:t>New </a:t>
            </a:r>
            <a:r>
              <a:rPr sz="1550" spc="-30" dirty="0">
                <a:latin typeface="Arial"/>
                <a:cs typeface="Arial"/>
              </a:rPr>
              <a:t>York,</a:t>
            </a:r>
            <a:r>
              <a:rPr sz="1550" spc="-15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1902</a:t>
            </a:r>
            <a:endParaRPr sz="155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614164" y="7127730"/>
            <a:ext cx="1468755" cy="2235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39"/>
              </a:lnSpc>
            </a:pPr>
            <a:r>
              <a:rPr sz="1400" spc="-20" dirty="0">
                <a:latin typeface="Arial"/>
                <a:cs typeface="Arial"/>
                <a:hlinkClick r:id="rId5"/>
              </a:rPr>
              <a:t>www.variability.org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531095" y="6998716"/>
            <a:ext cx="414527" cy="4114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71144" y="7007859"/>
            <a:ext cx="390144" cy="3931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76731" y="762000"/>
            <a:ext cx="2349500" cy="52324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250" b="0" dirty="0">
                <a:latin typeface="Calibri"/>
                <a:cs typeface="Calibri"/>
              </a:rPr>
              <a:t>Caesar</a:t>
            </a:r>
            <a:r>
              <a:rPr sz="3250" b="0" spc="-75" dirty="0">
                <a:latin typeface="Calibri"/>
                <a:cs typeface="Calibri"/>
              </a:rPr>
              <a:t> </a:t>
            </a:r>
            <a:r>
              <a:rPr sz="3250" b="0" dirty="0">
                <a:latin typeface="Calibri"/>
                <a:cs typeface="Calibri"/>
              </a:rPr>
              <a:t>Cipher</a:t>
            </a:r>
            <a:endParaRPr sz="325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76731" y="1807464"/>
            <a:ext cx="8578850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329565" indent="-317500">
              <a:lnSpc>
                <a:spcPct val="100000"/>
              </a:lnSpc>
              <a:spcBef>
                <a:spcPts val="120"/>
              </a:spcBef>
              <a:buSzPct val="95918"/>
              <a:buFont typeface="Arial Narrow"/>
              <a:buChar char="•"/>
              <a:tabLst>
                <a:tab pos="330200" algn="l"/>
              </a:tabLst>
            </a:pPr>
            <a:r>
              <a:rPr sz="2450" spc="5" dirty="0">
                <a:latin typeface="Calibri"/>
                <a:cs typeface="Calibri"/>
              </a:rPr>
              <a:t>He </a:t>
            </a:r>
            <a:r>
              <a:rPr sz="2450" spc="10" dirty="0">
                <a:latin typeface="Calibri"/>
                <a:cs typeface="Calibri"/>
              </a:rPr>
              <a:t>came </a:t>
            </a:r>
            <a:r>
              <a:rPr sz="2450" spc="5" dirty="0">
                <a:latin typeface="Calibri"/>
                <a:cs typeface="Calibri"/>
              </a:rPr>
              <a:t>up </a:t>
            </a:r>
            <a:r>
              <a:rPr sz="2450" spc="10" dirty="0">
                <a:latin typeface="Calibri"/>
                <a:cs typeface="Calibri"/>
              </a:rPr>
              <a:t>with a </a:t>
            </a:r>
            <a:r>
              <a:rPr sz="2450" spc="5" dirty="0">
                <a:latin typeface="Calibri"/>
                <a:cs typeface="Calibri"/>
              </a:rPr>
              <a:t>scheme </a:t>
            </a:r>
            <a:r>
              <a:rPr sz="2450" spc="10" dirty="0">
                <a:latin typeface="Calibri"/>
                <a:cs typeface="Calibri"/>
              </a:rPr>
              <a:t>to </a:t>
            </a:r>
            <a:r>
              <a:rPr sz="2450" spc="5" dirty="0">
                <a:latin typeface="Calibri"/>
                <a:cs typeface="Calibri"/>
              </a:rPr>
              <a:t>disguise his </a:t>
            </a:r>
            <a:r>
              <a:rPr sz="2450" dirty="0">
                <a:latin typeface="Calibri"/>
                <a:cs typeface="Calibri"/>
              </a:rPr>
              <a:t>messages as</a:t>
            </a:r>
            <a:r>
              <a:rPr sz="2450" spc="420" dirty="0">
                <a:latin typeface="Calibri"/>
                <a:cs typeface="Calibri"/>
              </a:rPr>
              <a:t> </a:t>
            </a:r>
            <a:r>
              <a:rPr sz="2450" spc="5" dirty="0">
                <a:latin typeface="Calibri"/>
                <a:cs typeface="Calibri"/>
              </a:rPr>
              <a:t>gibberish</a:t>
            </a:r>
            <a:endParaRPr sz="245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76731" y="4081272"/>
            <a:ext cx="2040889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329565" indent="-317500">
              <a:lnSpc>
                <a:spcPct val="100000"/>
              </a:lnSpc>
              <a:spcBef>
                <a:spcPts val="120"/>
              </a:spcBef>
              <a:buSzPct val="95918"/>
              <a:buFont typeface="Arial Narrow"/>
              <a:buChar char="•"/>
              <a:tabLst>
                <a:tab pos="330200" algn="l"/>
              </a:tabLst>
            </a:pPr>
            <a:r>
              <a:rPr sz="2450" spc="10" dirty="0">
                <a:latin typeface="Calibri"/>
                <a:cs typeface="Calibri"/>
              </a:rPr>
              <a:t>Any</a:t>
            </a:r>
            <a:r>
              <a:rPr sz="2450" spc="-35" dirty="0">
                <a:latin typeface="Calibri"/>
                <a:cs typeface="Calibri"/>
              </a:rPr>
              <a:t> </a:t>
            </a:r>
            <a:r>
              <a:rPr sz="2450" dirty="0">
                <a:latin typeface="Calibri"/>
                <a:cs typeface="Calibri"/>
              </a:rPr>
              <a:t>guesses?</a:t>
            </a:r>
            <a:endParaRPr sz="245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821180" y="2723896"/>
            <a:ext cx="5148070" cy="47853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202168" y="3069844"/>
            <a:ext cx="1740407" cy="281025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7671307" y="5861303"/>
            <a:ext cx="2614930" cy="7359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550" dirty="0">
                <a:latin typeface="Arial"/>
                <a:cs typeface="Arial"/>
              </a:rPr>
              <a:t>Julius</a:t>
            </a:r>
            <a:r>
              <a:rPr sz="1550" spc="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Caesar</a:t>
            </a:r>
            <a:endParaRPr sz="1550">
              <a:latin typeface="Arial"/>
              <a:cs typeface="Arial"/>
            </a:endParaRPr>
          </a:p>
          <a:p>
            <a:pPr marL="12700" marR="5080">
              <a:lnSpc>
                <a:spcPts val="1850"/>
              </a:lnSpc>
              <a:spcBef>
                <a:spcPts val="80"/>
              </a:spcBef>
            </a:pPr>
            <a:r>
              <a:rPr sz="1550" dirty="0">
                <a:latin typeface="Arial"/>
                <a:cs typeface="Arial"/>
              </a:rPr>
              <a:t>Source: </a:t>
            </a:r>
            <a:r>
              <a:rPr sz="1550" spc="5" dirty="0">
                <a:latin typeface="Arial"/>
                <a:cs typeface="Arial"/>
              </a:rPr>
              <a:t>H. </a:t>
            </a:r>
            <a:r>
              <a:rPr sz="1550" spc="-80" dirty="0">
                <a:latin typeface="Arial"/>
                <a:cs typeface="Arial"/>
              </a:rPr>
              <a:t>F. </a:t>
            </a:r>
            <a:r>
              <a:rPr sz="1550" dirty="0">
                <a:latin typeface="Arial"/>
                <a:cs typeface="Arial"/>
              </a:rPr>
              <a:t>Helmolt: </a:t>
            </a:r>
            <a:r>
              <a:rPr sz="1550" i="1" dirty="0">
                <a:latin typeface="Arial"/>
                <a:cs typeface="Arial"/>
              </a:rPr>
              <a:t>History  of the World</a:t>
            </a:r>
            <a:r>
              <a:rPr sz="1550" dirty="0">
                <a:latin typeface="Arial"/>
                <a:cs typeface="Arial"/>
              </a:rPr>
              <a:t>. </a:t>
            </a:r>
            <a:r>
              <a:rPr sz="1550" spc="5" dirty="0">
                <a:latin typeface="Arial"/>
                <a:cs typeface="Arial"/>
              </a:rPr>
              <a:t>New </a:t>
            </a:r>
            <a:r>
              <a:rPr sz="1550" spc="-30" dirty="0">
                <a:latin typeface="Arial"/>
                <a:cs typeface="Arial"/>
              </a:rPr>
              <a:t>York,</a:t>
            </a:r>
            <a:r>
              <a:rPr sz="1550" spc="-15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1902</a:t>
            </a:r>
            <a:endParaRPr sz="155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614164" y="7127730"/>
            <a:ext cx="1468755" cy="2235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39"/>
              </a:lnSpc>
            </a:pPr>
            <a:r>
              <a:rPr sz="1400" spc="-20" dirty="0">
                <a:latin typeface="Arial"/>
                <a:cs typeface="Arial"/>
                <a:hlinkClick r:id="rId6"/>
              </a:rPr>
              <a:t>www.variability.org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531095" y="6998716"/>
            <a:ext cx="414527" cy="4114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71144" y="7007859"/>
            <a:ext cx="390144" cy="3931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76731" y="762000"/>
            <a:ext cx="2349500" cy="52324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250" b="0" dirty="0">
                <a:latin typeface="Calibri"/>
                <a:cs typeface="Calibri"/>
              </a:rPr>
              <a:t>Caesar</a:t>
            </a:r>
            <a:r>
              <a:rPr sz="3250" b="0" spc="-75" dirty="0">
                <a:latin typeface="Calibri"/>
                <a:cs typeface="Calibri"/>
              </a:rPr>
              <a:t> </a:t>
            </a:r>
            <a:r>
              <a:rPr sz="3250" b="0" dirty="0">
                <a:latin typeface="Calibri"/>
                <a:cs typeface="Calibri"/>
              </a:rPr>
              <a:t>Cipher</a:t>
            </a:r>
            <a:endParaRPr sz="325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76731" y="1807464"/>
            <a:ext cx="4664710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329565" indent="-317500">
              <a:lnSpc>
                <a:spcPct val="100000"/>
              </a:lnSpc>
              <a:spcBef>
                <a:spcPts val="120"/>
              </a:spcBef>
              <a:buSzPct val="95918"/>
              <a:buFont typeface="Arial Narrow"/>
              <a:buChar char="•"/>
              <a:tabLst>
                <a:tab pos="330200" algn="l"/>
              </a:tabLst>
            </a:pPr>
            <a:r>
              <a:rPr sz="2450" dirty="0">
                <a:latin typeface="Calibri"/>
                <a:cs typeface="Calibri"/>
              </a:rPr>
              <a:t>Caesar </a:t>
            </a:r>
            <a:r>
              <a:rPr sz="2450" spc="10" dirty="0">
                <a:latin typeface="Calibri"/>
                <a:cs typeface="Calibri"/>
              </a:rPr>
              <a:t>was </a:t>
            </a:r>
            <a:r>
              <a:rPr sz="2450" spc="5" dirty="0">
                <a:latin typeface="Calibri"/>
                <a:cs typeface="Calibri"/>
              </a:rPr>
              <a:t>actually</a:t>
            </a:r>
            <a:r>
              <a:rPr sz="2450" spc="120" dirty="0">
                <a:latin typeface="Calibri"/>
                <a:cs typeface="Calibri"/>
              </a:rPr>
              <a:t> </a:t>
            </a:r>
            <a:r>
              <a:rPr sz="2450" spc="5" dirty="0">
                <a:latin typeface="Calibri"/>
                <a:cs typeface="Calibri"/>
              </a:rPr>
              <a:t>commanding:</a:t>
            </a:r>
            <a:endParaRPr sz="245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76731" y="2944367"/>
            <a:ext cx="5896610" cy="26733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329565" indent="-317500">
              <a:lnSpc>
                <a:spcPct val="100000"/>
              </a:lnSpc>
              <a:spcBef>
                <a:spcPts val="120"/>
              </a:spcBef>
              <a:buSzPct val="95918"/>
              <a:buFont typeface="Arial Narrow"/>
              <a:buChar char="•"/>
              <a:tabLst>
                <a:tab pos="330200" algn="l"/>
              </a:tabLst>
            </a:pPr>
            <a:r>
              <a:rPr sz="2450" spc="10" dirty="0">
                <a:latin typeface="Calibri"/>
                <a:cs typeface="Calibri"/>
              </a:rPr>
              <a:t>But the </a:t>
            </a:r>
            <a:r>
              <a:rPr sz="2450" spc="5" dirty="0">
                <a:latin typeface="Calibri"/>
                <a:cs typeface="Calibri"/>
              </a:rPr>
              <a:t>intercepted </a:t>
            </a:r>
            <a:r>
              <a:rPr sz="2450" dirty="0">
                <a:latin typeface="Calibri"/>
                <a:cs typeface="Calibri"/>
              </a:rPr>
              <a:t>message</a:t>
            </a:r>
            <a:r>
              <a:rPr sz="2450" spc="195" dirty="0">
                <a:latin typeface="Calibri"/>
                <a:cs typeface="Calibri"/>
              </a:rPr>
              <a:t> </a:t>
            </a:r>
            <a:r>
              <a:rPr sz="2450" dirty="0">
                <a:latin typeface="Calibri"/>
                <a:cs typeface="Calibri"/>
              </a:rPr>
              <a:t>read:</a:t>
            </a:r>
            <a:endParaRPr sz="2450">
              <a:latin typeface="Calibri"/>
              <a:cs typeface="Calibri"/>
            </a:endParaRPr>
          </a:p>
          <a:p>
            <a:pPr>
              <a:lnSpc>
                <a:spcPct val="100000"/>
              </a:lnSpc>
              <a:buFont typeface="Arial Narrow"/>
              <a:buChar char="•"/>
            </a:pPr>
            <a:endParaRPr sz="26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Font typeface="Arial Narrow"/>
              <a:buChar char="•"/>
            </a:pPr>
            <a:endParaRPr sz="2300">
              <a:latin typeface="Calibri"/>
              <a:cs typeface="Calibri"/>
            </a:endParaRPr>
          </a:p>
          <a:p>
            <a:pPr marL="329565" indent="-317500">
              <a:lnSpc>
                <a:spcPct val="100000"/>
              </a:lnSpc>
              <a:buSzPct val="95918"/>
              <a:buFont typeface="Arial Narrow"/>
              <a:buChar char="•"/>
              <a:tabLst>
                <a:tab pos="330200" algn="l"/>
              </a:tabLst>
            </a:pPr>
            <a:r>
              <a:rPr sz="2450" spc="5" dirty="0">
                <a:latin typeface="Calibri"/>
                <a:cs typeface="Calibri"/>
              </a:rPr>
              <a:t>Can you see how </a:t>
            </a:r>
            <a:r>
              <a:rPr sz="2450" spc="10" dirty="0">
                <a:latin typeface="Calibri"/>
                <a:cs typeface="Calibri"/>
              </a:rPr>
              <a:t>this </a:t>
            </a:r>
            <a:r>
              <a:rPr sz="2450" spc="5" dirty="0">
                <a:latin typeface="Calibri"/>
                <a:cs typeface="Calibri"/>
              </a:rPr>
              <a:t>is</a:t>
            </a:r>
            <a:r>
              <a:rPr sz="2450" spc="130" dirty="0">
                <a:latin typeface="Calibri"/>
                <a:cs typeface="Calibri"/>
              </a:rPr>
              <a:t> </a:t>
            </a:r>
            <a:r>
              <a:rPr sz="2450" spc="5" dirty="0">
                <a:latin typeface="Calibri"/>
                <a:cs typeface="Calibri"/>
              </a:rPr>
              <a:t>done?</a:t>
            </a:r>
            <a:endParaRPr sz="2450">
              <a:latin typeface="Calibri"/>
              <a:cs typeface="Calibri"/>
            </a:endParaRPr>
          </a:p>
          <a:p>
            <a:pPr>
              <a:lnSpc>
                <a:spcPct val="100000"/>
              </a:lnSpc>
              <a:buFont typeface="Arial Narrow"/>
              <a:buChar char="•"/>
            </a:pPr>
            <a:endParaRPr sz="26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Arial Narrow"/>
              <a:buChar char="•"/>
            </a:pPr>
            <a:endParaRPr sz="2300">
              <a:latin typeface="Calibri"/>
              <a:cs typeface="Calibri"/>
            </a:endParaRPr>
          </a:p>
          <a:p>
            <a:pPr marL="329565" indent="-317500">
              <a:lnSpc>
                <a:spcPct val="100000"/>
              </a:lnSpc>
              <a:spcBef>
                <a:spcPts val="5"/>
              </a:spcBef>
              <a:buSzPct val="95918"/>
              <a:buFont typeface="Arial Narrow"/>
              <a:buChar char="•"/>
              <a:tabLst>
                <a:tab pos="330200" algn="l"/>
              </a:tabLst>
            </a:pPr>
            <a:r>
              <a:rPr sz="2450" spc="5" dirty="0">
                <a:latin typeface="Calibri"/>
                <a:cs typeface="Calibri"/>
              </a:rPr>
              <a:t>This is </a:t>
            </a:r>
            <a:r>
              <a:rPr sz="2450" spc="10" dirty="0">
                <a:latin typeface="Calibri"/>
                <a:cs typeface="Calibri"/>
              </a:rPr>
              <a:t>the </a:t>
            </a:r>
            <a:r>
              <a:rPr sz="2450" dirty="0">
                <a:latin typeface="Calibri"/>
                <a:cs typeface="Calibri"/>
              </a:rPr>
              <a:t>first </a:t>
            </a:r>
            <a:r>
              <a:rPr sz="2450" spc="5" dirty="0">
                <a:latin typeface="Calibri"/>
                <a:cs typeface="Calibri"/>
              </a:rPr>
              <a:t>appearance </a:t>
            </a:r>
            <a:r>
              <a:rPr sz="2450" dirty="0">
                <a:latin typeface="Calibri"/>
                <a:cs typeface="Calibri"/>
              </a:rPr>
              <a:t>of</a:t>
            </a:r>
            <a:r>
              <a:rPr sz="2450" spc="195" dirty="0">
                <a:latin typeface="Calibri"/>
                <a:cs typeface="Calibri"/>
              </a:rPr>
              <a:t> </a:t>
            </a:r>
            <a:r>
              <a:rPr sz="2450" spc="5" dirty="0">
                <a:latin typeface="Calibri"/>
                <a:cs typeface="Calibri"/>
              </a:rPr>
              <a:t>cryptography</a:t>
            </a:r>
            <a:endParaRPr sz="245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184135" y="3554476"/>
            <a:ext cx="1737360" cy="281025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6650228" y="6345935"/>
            <a:ext cx="2614930" cy="7359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550" dirty="0">
                <a:latin typeface="Arial"/>
                <a:cs typeface="Arial"/>
              </a:rPr>
              <a:t>Julius</a:t>
            </a:r>
            <a:r>
              <a:rPr sz="1550" spc="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Caesar</a:t>
            </a:r>
            <a:endParaRPr sz="1550">
              <a:latin typeface="Arial"/>
              <a:cs typeface="Arial"/>
            </a:endParaRPr>
          </a:p>
          <a:p>
            <a:pPr marL="12700" marR="5080">
              <a:lnSpc>
                <a:spcPts val="1850"/>
              </a:lnSpc>
              <a:spcBef>
                <a:spcPts val="80"/>
              </a:spcBef>
            </a:pPr>
            <a:r>
              <a:rPr sz="1550" dirty="0">
                <a:latin typeface="Arial"/>
                <a:cs typeface="Arial"/>
              </a:rPr>
              <a:t>Source: </a:t>
            </a:r>
            <a:r>
              <a:rPr sz="1550" spc="5" dirty="0">
                <a:latin typeface="Arial"/>
                <a:cs typeface="Arial"/>
              </a:rPr>
              <a:t>H. </a:t>
            </a:r>
            <a:r>
              <a:rPr sz="1550" spc="-80" dirty="0">
                <a:latin typeface="Arial"/>
                <a:cs typeface="Arial"/>
              </a:rPr>
              <a:t>F. </a:t>
            </a:r>
            <a:r>
              <a:rPr sz="1550" dirty="0">
                <a:latin typeface="Arial"/>
                <a:cs typeface="Arial"/>
              </a:rPr>
              <a:t>Helmolt: </a:t>
            </a:r>
            <a:r>
              <a:rPr sz="1550" i="1" dirty="0">
                <a:latin typeface="Arial"/>
                <a:cs typeface="Arial"/>
              </a:rPr>
              <a:t>History  of the World</a:t>
            </a:r>
            <a:r>
              <a:rPr sz="1550" dirty="0">
                <a:latin typeface="Arial"/>
                <a:cs typeface="Arial"/>
              </a:rPr>
              <a:t>. </a:t>
            </a:r>
            <a:r>
              <a:rPr sz="1550" spc="5" dirty="0">
                <a:latin typeface="Arial"/>
                <a:cs typeface="Arial"/>
              </a:rPr>
              <a:t>New </a:t>
            </a:r>
            <a:r>
              <a:rPr sz="1550" spc="-30" dirty="0">
                <a:latin typeface="Arial"/>
                <a:cs typeface="Arial"/>
              </a:rPr>
              <a:t>York,</a:t>
            </a:r>
            <a:r>
              <a:rPr sz="1550" spc="-15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1902</a:t>
            </a:r>
            <a:endParaRPr sz="155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238747" y="1737360"/>
            <a:ext cx="3068955" cy="6623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4150" i="1" spc="5" dirty="0">
                <a:latin typeface="Times New Roman"/>
                <a:cs typeface="Times New Roman"/>
              </a:rPr>
              <a:t>Attack </a:t>
            </a:r>
            <a:r>
              <a:rPr sz="4150" i="1" spc="10" dirty="0">
                <a:latin typeface="Times New Roman"/>
                <a:cs typeface="Times New Roman"/>
              </a:rPr>
              <a:t>at</a:t>
            </a:r>
            <a:r>
              <a:rPr sz="4150" i="1" spc="25" dirty="0">
                <a:latin typeface="Times New Roman"/>
                <a:cs typeface="Times New Roman"/>
              </a:rPr>
              <a:t> </a:t>
            </a:r>
            <a:r>
              <a:rPr sz="4150" i="1" spc="10" dirty="0">
                <a:latin typeface="Times New Roman"/>
                <a:cs typeface="Times New Roman"/>
              </a:rPr>
              <a:t>once</a:t>
            </a:r>
            <a:endParaRPr sz="4150">
              <a:latin typeface="Times New Roman"/>
              <a:cs typeface="Times New Roman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6249924" y="2359660"/>
            <a:ext cx="2734310" cy="931544"/>
            <a:chOff x="6249924" y="2359660"/>
            <a:chExt cx="2734310" cy="931544"/>
          </a:xfrm>
        </p:grpSpPr>
        <p:sp>
          <p:nvSpPr>
            <p:cNvPr id="11" name="object 11"/>
            <p:cNvSpPr/>
            <p:nvPr/>
          </p:nvSpPr>
          <p:spPr>
            <a:xfrm>
              <a:off x="6249924" y="3019552"/>
              <a:ext cx="2734054" cy="27127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7592568" y="2374900"/>
              <a:ext cx="356870" cy="591820"/>
            </a:xfrm>
            <a:custGeom>
              <a:avLst/>
              <a:gdLst/>
              <a:ahLst/>
              <a:cxnLst/>
              <a:rect l="l" t="t" r="r" b="b"/>
              <a:pathLst>
                <a:path w="356870" h="591819">
                  <a:moveTo>
                    <a:pt x="176783" y="0"/>
                  </a:moveTo>
                  <a:lnTo>
                    <a:pt x="0" y="176784"/>
                  </a:lnTo>
                  <a:lnTo>
                    <a:pt x="88391" y="176784"/>
                  </a:lnTo>
                  <a:lnTo>
                    <a:pt x="88391" y="414527"/>
                  </a:lnTo>
                  <a:lnTo>
                    <a:pt x="0" y="414527"/>
                  </a:lnTo>
                  <a:lnTo>
                    <a:pt x="176783" y="591312"/>
                  </a:lnTo>
                  <a:lnTo>
                    <a:pt x="356615" y="414527"/>
                  </a:lnTo>
                  <a:lnTo>
                    <a:pt x="265175" y="414527"/>
                  </a:lnTo>
                  <a:lnTo>
                    <a:pt x="265175" y="176784"/>
                  </a:lnTo>
                  <a:lnTo>
                    <a:pt x="356615" y="176784"/>
                  </a:lnTo>
                  <a:lnTo>
                    <a:pt x="176783" y="0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7568184" y="2359660"/>
              <a:ext cx="402590" cy="619125"/>
            </a:xfrm>
            <a:custGeom>
              <a:avLst/>
              <a:gdLst/>
              <a:ahLst/>
              <a:cxnLst/>
              <a:rect l="l" t="t" r="r" b="b"/>
              <a:pathLst>
                <a:path w="402590" h="619125">
                  <a:moveTo>
                    <a:pt x="103632" y="417575"/>
                  </a:moveTo>
                  <a:lnTo>
                    <a:pt x="0" y="417575"/>
                  </a:lnTo>
                  <a:lnTo>
                    <a:pt x="201168" y="618743"/>
                  </a:lnTo>
                  <a:lnTo>
                    <a:pt x="222504" y="597407"/>
                  </a:lnTo>
                  <a:lnTo>
                    <a:pt x="195072" y="597407"/>
                  </a:lnTo>
                  <a:lnTo>
                    <a:pt x="202692" y="589787"/>
                  </a:lnTo>
                  <a:lnTo>
                    <a:pt x="51816" y="438912"/>
                  </a:lnTo>
                  <a:lnTo>
                    <a:pt x="24384" y="438912"/>
                  </a:lnTo>
                  <a:lnTo>
                    <a:pt x="33527" y="420624"/>
                  </a:lnTo>
                  <a:lnTo>
                    <a:pt x="103632" y="420624"/>
                  </a:lnTo>
                  <a:lnTo>
                    <a:pt x="103632" y="417575"/>
                  </a:lnTo>
                  <a:close/>
                </a:path>
                <a:path w="402590" h="619125">
                  <a:moveTo>
                    <a:pt x="202692" y="589787"/>
                  </a:moveTo>
                  <a:lnTo>
                    <a:pt x="195072" y="597407"/>
                  </a:lnTo>
                  <a:lnTo>
                    <a:pt x="210312" y="597407"/>
                  </a:lnTo>
                  <a:lnTo>
                    <a:pt x="202692" y="589787"/>
                  </a:lnTo>
                  <a:close/>
                </a:path>
                <a:path w="402590" h="619125">
                  <a:moveTo>
                    <a:pt x="371856" y="420624"/>
                  </a:moveTo>
                  <a:lnTo>
                    <a:pt x="202692" y="589787"/>
                  </a:lnTo>
                  <a:lnTo>
                    <a:pt x="210312" y="597407"/>
                  </a:lnTo>
                  <a:lnTo>
                    <a:pt x="222504" y="597407"/>
                  </a:lnTo>
                  <a:lnTo>
                    <a:pt x="381000" y="438912"/>
                  </a:lnTo>
                  <a:lnTo>
                    <a:pt x="371856" y="420624"/>
                  </a:lnTo>
                  <a:close/>
                </a:path>
                <a:path w="402590" h="619125">
                  <a:moveTo>
                    <a:pt x="33527" y="420624"/>
                  </a:moveTo>
                  <a:lnTo>
                    <a:pt x="24384" y="438912"/>
                  </a:lnTo>
                  <a:lnTo>
                    <a:pt x="51816" y="438912"/>
                  </a:lnTo>
                  <a:lnTo>
                    <a:pt x="33527" y="420624"/>
                  </a:lnTo>
                  <a:close/>
                </a:path>
                <a:path w="402590" h="619125">
                  <a:moveTo>
                    <a:pt x="103632" y="420624"/>
                  </a:moveTo>
                  <a:lnTo>
                    <a:pt x="33527" y="420624"/>
                  </a:lnTo>
                  <a:lnTo>
                    <a:pt x="51816" y="438912"/>
                  </a:lnTo>
                  <a:lnTo>
                    <a:pt x="124968" y="438912"/>
                  </a:lnTo>
                  <a:lnTo>
                    <a:pt x="124968" y="429767"/>
                  </a:lnTo>
                  <a:lnTo>
                    <a:pt x="103632" y="429767"/>
                  </a:lnTo>
                  <a:lnTo>
                    <a:pt x="103632" y="420624"/>
                  </a:lnTo>
                  <a:close/>
                </a:path>
                <a:path w="402590" h="619125">
                  <a:moveTo>
                    <a:pt x="356616" y="182879"/>
                  </a:moveTo>
                  <a:lnTo>
                    <a:pt x="280416" y="182879"/>
                  </a:lnTo>
                  <a:lnTo>
                    <a:pt x="280416" y="438912"/>
                  </a:lnTo>
                  <a:lnTo>
                    <a:pt x="353567" y="438912"/>
                  </a:lnTo>
                  <a:lnTo>
                    <a:pt x="362712" y="429767"/>
                  </a:lnTo>
                  <a:lnTo>
                    <a:pt x="301751" y="429767"/>
                  </a:lnTo>
                  <a:lnTo>
                    <a:pt x="289560" y="417575"/>
                  </a:lnTo>
                  <a:lnTo>
                    <a:pt x="301751" y="417575"/>
                  </a:lnTo>
                  <a:lnTo>
                    <a:pt x="301751" y="201167"/>
                  </a:lnTo>
                  <a:lnTo>
                    <a:pt x="289560" y="201167"/>
                  </a:lnTo>
                  <a:lnTo>
                    <a:pt x="301751" y="192024"/>
                  </a:lnTo>
                  <a:lnTo>
                    <a:pt x="365760" y="192024"/>
                  </a:lnTo>
                  <a:lnTo>
                    <a:pt x="356616" y="182879"/>
                  </a:lnTo>
                  <a:close/>
                </a:path>
                <a:path w="402590" h="619125">
                  <a:moveTo>
                    <a:pt x="399288" y="420624"/>
                  </a:moveTo>
                  <a:lnTo>
                    <a:pt x="371856" y="420624"/>
                  </a:lnTo>
                  <a:lnTo>
                    <a:pt x="381000" y="438912"/>
                  </a:lnTo>
                  <a:lnTo>
                    <a:pt x="399288" y="420624"/>
                  </a:lnTo>
                  <a:close/>
                </a:path>
                <a:path w="402590" h="619125">
                  <a:moveTo>
                    <a:pt x="103632" y="192024"/>
                  </a:moveTo>
                  <a:lnTo>
                    <a:pt x="103632" y="429767"/>
                  </a:lnTo>
                  <a:lnTo>
                    <a:pt x="112775" y="417575"/>
                  </a:lnTo>
                  <a:lnTo>
                    <a:pt x="124968" y="417575"/>
                  </a:lnTo>
                  <a:lnTo>
                    <a:pt x="124968" y="201167"/>
                  </a:lnTo>
                  <a:lnTo>
                    <a:pt x="112775" y="201167"/>
                  </a:lnTo>
                  <a:lnTo>
                    <a:pt x="103632" y="192024"/>
                  </a:lnTo>
                  <a:close/>
                </a:path>
                <a:path w="402590" h="619125">
                  <a:moveTo>
                    <a:pt x="124968" y="417575"/>
                  </a:moveTo>
                  <a:lnTo>
                    <a:pt x="112775" y="417575"/>
                  </a:lnTo>
                  <a:lnTo>
                    <a:pt x="103632" y="429767"/>
                  </a:lnTo>
                  <a:lnTo>
                    <a:pt x="124968" y="429767"/>
                  </a:lnTo>
                  <a:lnTo>
                    <a:pt x="124968" y="417575"/>
                  </a:lnTo>
                  <a:close/>
                </a:path>
                <a:path w="402590" h="619125">
                  <a:moveTo>
                    <a:pt x="301751" y="417575"/>
                  </a:moveTo>
                  <a:lnTo>
                    <a:pt x="289560" y="417575"/>
                  </a:lnTo>
                  <a:lnTo>
                    <a:pt x="301751" y="429767"/>
                  </a:lnTo>
                  <a:lnTo>
                    <a:pt x="301751" y="417575"/>
                  </a:lnTo>
                  <a:close/>
                </a:path>
                <a:path w="402590" h="619125">
                  <a:moveTo>
                    <a:pt x="402336" y="417575"/>
                  </a:moveTo>
                  <a:lnTo>
                    <a:pt x="301751" y="417575"/>
                  </a:lnTo>
                  <a:lnTo>
                    <a:pt x="301751" y="429767"/>
                  </a:lnTo>
                  <a:lnTo>
                    <a:pt x="362712" y="429767"/>
                  </a:lnTo>
                  <a:lnTo>
                    <a:pt x="371856" y="420624"/>
                  </a:lnTo>
                  <a:lnTo>
                    <a:pt x="399288" y="420624"/>
                  </a:lnTo>
                  <a:lnTo>
                    <a:pt x="402336" y="417575"/>
                  </a:lnTo>
                  <a:close/>
                </a:path>
                <a:path w="402590" h="619125">
                  <a:moveTo>
                    <a:pt x="201168" y="0"/>
                  </a:moveTo>
                  <a:lnTo>
                    <a:pt x="0" y="201167"/>
                  </a:lnTo>
                  <a:lnTo>
                    <a:pt x="103632" y="201167"/>
                  </a:lnTo>
                  <a:lnTo>
                    <a:pt x="103632" y="198119"/>
                  </a:lnTo>
                  <a:lnTo>
                    <a:pt x="33527" y="198119"/>
                  </a:lnTo>
                  <a:lnTo>
                    <a:pt x="24384" y="182879"/>
                  </a:lnTo>
                  <a:lnTo>
                    <a:pt x="48768" y="182879"/>
                  </a:lnTo>
                  <a:lnTo>
                    <a:pt x="202692" y="28956"/>
                  </a:lnTo>
                  <a:lnTo>
                    <a:pt x="195072" y="21336"/>
                  </a:lnTo>
                  <a:lnTo>
                    <a:pt x="222504" y="21336"/>
                  </a:lnTo>
                  <a:lnTo>
                    <a:pt x="201168" y="0"/>
                  </a:lnTo>
                  <a:close/>
                </a:path>
                <a:path w="402590" h="619125">
                  <a:moveTo>
                    <a:pt x="124968" y="192024"/>
                  </a:moveTo>
                  <a:lnTo>
                    <a:pt x="103632" y="192024"/>
                  </a:lnTo>
                  <a:lnTo>
                    <a:pt x="112775" y="201167"/>
                  </a:lnTo>
                  <a:lnTo>
                    <a:pt x="124968" y="201167"/>
                  </a:lnTo>
                  <a:lnTo>
                    <a:pt x="124968" y="192024"/>
                  </a:lnTo>
                  <a:close/>
                </a:path>
                <a:path w="402590" h="619125">
                  <a:moveTo>
                    <a:pt x="301751" y="192024"/>
                  </a:moveTo>
                  <a:lnTo>
                    <a:pt x="289560" y="201167"/>
                  </a:lnTo>
                  <a:lnTo>
                    <a:pt x="301751" y="201167"/>
                  </a:lnTo>
                  <a:lnTo>
                    <a:pt x="301751" y="192024"/>
                  </a:lnTo>
                  <a:close/>
                </a:path>
                <a:path w="402590" h="619125">
                  <a:moveTo>
                    <a:pt x="365760" y="192024"/>
                  </a:moveTo>
                  <a:lnTo>
                    <a:pt x="301751" y="192024"/>
                  </a:lnTo>
                  <a:lnTo>
                    <a:pt x="301751" y="201167"/>
                  </a:lnTo>
                  <a:lnTo>
                    <a:pt x="402336" y="201167"/>
                  </a:lnTo>
                  <a:lnTo>
                    <a:pt x="399288" y="198119"/>
                  </a:lnTo>
                  <a:lnTo>
                    <a:pt x="371856" y="198119"/>
                  </a:lnTo>
                  <a:lnTo>
                    <a:pt x="365760" y="192024"/>
                  </a:lnTo>
                  <a:close/>
                </a:path>
                <a:path w="402590" h="619125">
                  <a:moveTo>
                    <a:pt x="48768" y="182879"/>
                  </a:moveTo>
                  <a:lnTo>
                    <a:pt x="24384" y="182879"/>
                  </a:lnTo>
                  <a:lnTo>
                    <a:pt x="33527" y="198119"/>
                  </a:lnTo>
                  <a:lnTo>
                    <a:pt x="48768" y="182879"/>
                  </a:lnTo>
                  <a:close/>
                </a:path>
                <a:path w="402590" h="619125">
                  <a:moveTo>
                    <a:pt x="124968" y="182879"/>
                  </a:moveTo>
                  <a:lnTo>
                    <a:pt x="48768" y="182879"/>
                  </a:lnTo>
                  <a:lnTo>
                    <a:pt x="33527" y="198119"/>
                  </a:lnTo>
                  <a:lnTo>
                    <a:pt x="103632" y="198119"/>
                  </a:lnTo>
                  <a:lnTo>
                    <a:pt x="103632" y="192024"/>
                  </a:lnTo>
                  <a:lnTo>
                    <a:pt x="124968" y="192024"/>
                  </a:lnTo>
                  <a:lnTo>
                    <a:pt x="124968" y="182879"/>
                  </a:lnTo>
                  <a:close/>
                </a:path>
                <a:path w="402590" h="619125">
                  <a:moveTo>
                    <a:pt x="222504" y="21336"/>
                  </a:moveTo>
                  <a:lnTo>
                    <a:pt x="210312" y="21336"/>
                  </a:lnTo>
                  <a:lnTo>
                    <a:pt x="202692" y="28956"/>
                  </a:lnTo>
                  <a:lnTo>
                    <a:pt x="371856" y="198119"/>
                  </a:lnTo>
                  <a:lnTo>
                    <a:pt x="381000" y="182879"/>
                  </a:lnTo>
                  <a:lnTo>
                    <a:pt x="384048" y="182879"/>
                  </a:lnTo>
                  <a:lnTo>
                    <a:pt x="222504" y="21336"/>
                  </a:lnTo>
                  <a:close/>
                </a:path>
                <a:path w="402590" h="619125">
                  <a:moveTo>
                    <a:pt x="384048" y="182879"/>
                  </a:moveTo>
                  <a:lnTo>
                    <a:pt x="381000" y="182879"/>
                  </a:lnTo>
                  <a:lnTo>
                    <a:pt x="371856" y="198119"/>
                  </a:lnTo>
                  <a:lnTo>
                    <a:pt x="399288" y="198119"/>
                  </a:lnTo>
                  <a:lnTo>
                    <a:pt x="384048" y="182879"/>
                  </a:lnTo>
                  <a:close/>
                </a:path>
                <a:path w="402590" h="619125">
                  <a:moveTo>
                    <a:pt x="210312" y="21336"/>
                  </a:moveTo>
                  <a:lnTo>
                    <a:pt x="195072" y="21336"/>
                  </a:lnTo>
                  <a:lnTo>
                    <a:pt x="202692" y="28956"/>
                  </a:lnTo>
                  <a:lnTo>
                    <a:pt x="210312" y="2133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4614164" y="7127730"/>
            <a:ext cx="1468755" cy="2235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39"/>
              </a:lnSpc>
            </a:pPr>
            <a:r>
              <a:rPr sz="1400" spc="-20" dirty="0">
                <a:latin typeface="Arial"/>
                <a:cs typeface="Arial"/>
                <a:hlinkClick r:id="rId6"/>
              </a:rPr>
              <a:t>www.variability.org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76731" y="762000"/>
            <a:ext cx="2349500" cy="52324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250" b="0" dirty="0">
                <a:latin typeface="Calibri"/>
                <a:cs typeface="Calibri"/>
              </a:rPr>
              <a:t>Caesar</a:t>
            </a:r>
            <a:r>
              <a:rPr sz="3250" b="0" spc="-75" dirty="0">
                <a:latin typeface="Calibri"/>
                <a:cs typeface="Calibri"/>
              </a:rPr>
              <a:t> </a:t>
            </a:r>
            <a:r>
              <a:rPr sz="3250" b="0" dirty="0">
                <a:latin typeface="Calibri"/>
                <a:cs typeface="Calibri"/>
              </a:rPr>
              <a:t>Cipher</a:t>
            </a:r>
            <a:endParaRPr sz="325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769352" y="3423411"/>
            <a:ext cx="1740407" cy="28102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093724" y="1959864"/>
            <a:ext cx="3731895" cy="371919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6350" algn="just">
              <a:lnSpc>
                <a:spcPct val="101000"/>
              </a:lnSpc>
              <a:spcBef>
                <a:spcPts val="90"/>
              </a:spcBef>
            </a:pPr>
            <a:r>
              <a:rPr sz="2000" i="1" dirty="0">
                <a:latin typeface="Times New Roman"/>
                <a:cs typeface="Times New Roman"/>
              </a:rPr>
              <a:t>If </a:t>
            </a:r>
            <a:r>
              <a:rPr sz="2000" i="1" spc="5" dirty="0">
                <a:latin typeface="Times New Roman"/>
                <a:cs typeface="Times New Roman"/>
              </a:rPr>
              <a:t>he had anything </a:t>
            </a:r>
            <a:r>
              <a:rPr sz="2000" i="1" dirty="0">
                <a:latin typeface="Times New Roman"/>
                <a:cs typeface="Times New Roman"/>
              </a:rPr>
              <a:t>confidential to  </a:t>
            </a:r>
            <a:r>
              <a:rPr sz="2000" i="1" spc="-25" dirty="0">
                <a:latin typeface="Times New Roman"/>
                <a:cs typeface="Times New Roman"/>
              </a:rPr>
              <a:t>say, </a:t>
            </a:r>
            <a:r>
              <a:rPr sz="2000" i="1" spc="5" dirty="0">
                <a:latin typeface="Times New Roman"/>
                <a:cs typeface="Times New Roman"/>
              </a:rPr>
              <a:t>he </a:t>
            </a:r>
            <a:r>
              <a:rPr sz="2000" i="1" spc="-10" dirty="0">
                <a:latin typeface="Times New Roman"/>
                <a:cs typeface="Times New Roman"/>
              </a:rPr>
              <a:t>wrote </a:t>
            </a:r>
            <a:r>
              <a:rPr sz="2000" i="1" spc="-5" dirty="0">
                <a:latin typeface="Times New Roman"/>
                <a:cs typeface="Times New Roman"/>
              </a:rPr>
              <a:t>it </a:t>
            </a:r>
            <a:r>
              <a:rPr sz="2000" i="1" dirty="0">
                <a:latin typeface="Times New Roman"/>
                <a:cs typeface="Times New Roman"/>
              </a:rPr>
              <a:t>in </a:t>
            </a:r>
            <a:r>
              <a:rPr sz="2000" i="1" spc="-25" dirty="0">
                <a:latin typeface="Times New Roman"/>
                <a:cs typeface="Times New Roman"/>
              </a:rPr>
              <a:t>cipher, </a:t>
            </a:r>
            <a:r>
              <a:rPr sz="2000" i="1" spc="5" dirty="0">
                <a:latin typeface="Times New Roman"/>
                <a:cs typeface="Times New Roman"/>
              </a:rPr>
              <a:t>that </a:t>
            </a:r>
            <a:r>
              <a:rPr sz="2000" i="1" dirty="0">
                <a:latin typeface="Times New Roman"/>
                <a:cs typeface="Times New Roman"/>
              </a:rPr>
              <a:t>is, </a:t>
            </a:r>
            <a:r>
              <a:rPr sz="2000" i="1" spc="5" dirty="0">
                <a:latin typeface="Times New Roman"/>
                <a:cs typeface="Times New Roman"/>
              </a:rPr>
              <a:t>by  so </a:t>
            </a:r>
            <a:r>
              <a:rPr sz="2000" i="1" dirty="0">
                <a:latin typeface="Times New Roman"/>
                <a:cs typeface="Times New Roman"/>
              </a:rPr>
              <a:t>changing </a:t>
            </a:r>
            <a:r>
              <a:rPr sz="2000" i="1" spc="5" dirty="0">
                <a:latin typeface="Times New Roman"/>
                <a:cs typeface="Times New Roman"/>
              </a:rPr>
              <a:t>the </a:t>
            </a:r>
            <a:r>
              <a:rPr sz="2000" i="1" spc="-10" dirty="0">
                <a:latin typeface="Times New Roman"/>
                <a:cs typeface="Times New Roman"/>
              </a:rPr>
              <a:t>order </a:t>
            </a:r>
            <a:r>
              <a:rPr sz="2000" i="1" spc="5" dirty="0">
                <a:latin typeface="Times New Roman"/>
                <a:cs typeface="Times New Roman"/>
              </a:rPr>
              <a:t>of </a:t>
            </a:r>
            <a:r>
              <a:rPr sz="2000" i="1" dirty="0">
                <a:latin typeface="Times New Roman"/>
                <a:cs typeface="Times New Roman"/>
              </a:rPr>
              <a:t>the letters  </a:t>
            </a:r>
            <a:r>
              <a:rPr sz="2000" i="1" spc="5" dirty="0">
                <a:latin typeface="Times New Roman"/>
                <a:cs typeface="Times New Roman"/>
              </a:rPr>
              <a:t>of </a:t>
            </a:r>
            <a:r>
              <a:rPr sz="2000" i="1" dirty="0">
                <a:latin typeface="Times New Roman"/>
                <a:cs typeface="Times New Roman"/>
              </a:rPr>
              <a:t>the </a:t>
            </a:r>
            <a:r>
              <a:rPr sz="2000" i="1" spc="5" dirty="0">
                <a:latin typeface="Times New Roman"/>
                <a:cs typeface="Times New Roman"/>
              </a:rPr>
              <a:t>alphabet, </a:t>
            </a:r>
            <a:r>
              <a:rPr sz="2000" i="1" dirty="0">
                <a:latin typeface="Times New Roman"/>
                <a:cs typeface="Times New Roman"/>
              </a:rPr>
              <a:t>that </a:t>
            </a:r>
            <a:r>
              <a:rPr sz="2000" i="1" spc="10" dirty="0">
                <a:latin typeface="Times New Roman"/>
                <a:cs typeface="Times New Roman"/>
              </a:rPr>
              <a:t>not </a:t>
            </a:r>
            <a:r>
              <a:rPr sz="2000" i="1" spc="5" dirty="0">
                <a:latin typeface="Times New Roman"/>
                <a:cs typeface="Times New Roman"/>
              </a:rPr>
              <a:t>a </a:t>
            </a:r>
            <a:r>
              <a:rPr sz="2000" i="1" spc="-10" dirty="0">
                <a:latin typeface="Times New Roman"/>
                <a:cs typeface="Times New Roman"/>
              </a:rPr>
              <a:t>word  </a:t>
            </a:r>
            <a:r>
              <a:rPr sz="2000" i="1" dirty="0">
                <a:latin typeface="Times New Roman"/>
                <a:cs typeface="Times New Roman"/>
              </a:rPr>
              <a:t>could </a:t>
            </a:r>
            <a:r>
              <a:rPr sz="2000" i="1" spc="5" dirty="0">
                <a:latin typeface="Times New Roman"/>
                <a:cs typeface="Times New Roman"/>
              </a:rPr>
              <a:t>be made </a:t>
            </a:r>
            <a:r>
              <a:rPr sz="2000" i="1" dirty="0">
                <a:latin typeface="Times New Roman"/>
                <a:cs typeface="Times New Roman"/>
              </a:rPr>
              <a:t>out. </a:t>
            </a:r>
            <a:r>
              <a:rPr sz="2000" i="1" spc="10" dirty="0">
                <a:latin typeface="Times New Roman"/>
                <a:cs typeface="Times New Roman"/>
              </a:rPr>
              <a:t>If </a:t>
            </a:r>
            <a:r>
              <a:rPr sz="2000" i="1" spc="5" dirty="0">
                <a:latin typeface="Times New Roman"/>
                <a:cs typeface="Times New Roman"/>
              </a:rPr>
              <a:t>anyone  </a:t>
            </a:r>
            <a:r>
              <a:rPr sz="2000" i="1" dirty="0">
                <a:latin typeface="Times New Roman"/>
                <a:cs typeface="Times New Roman"/>
              </a:rPr>
              <a:t>wishes to </a:t>
            </a:r>
            <a:r>
              <a:rPr sz="2000" i="1" spc="5" dirty="0">
                <a:latin typeface="Times New Roman"/>
                <a:cs typeface="Times New Roman"/>
              </a:rPr>
              <a:t>decipher </a:t>
            </a:r>
            <a:r>
              <a:rPr sz="2000" i="1" dirty="0">
                <a:latin typeface="Times New Roman"/>
                <a:cs typeface="Times New Roman"/>
              </a:rPr>
              <a:t>these, </a:t>
            </a:r>
            <a:r>
              <a:rPr sz="2000" i="1" spc="5" dirty="0">
                <a:latin typeface="Times New Roman"/>
                <a:cs typeface="Times New Roman"/>
              </a:rPr>
              <a:t>and </a:t>
            </a:r>
            <a:r>
              <a:rPr sz="2000" i="1" dirty="0">
                <a:latin typeface="Times New Roman"/>
                <a:cs typeface="Times New Roman"/>
              </a:rPr>
              <a:t>get </a:t>
            </a:r>
            <a:r>
              <a:rPr sz="2000" i="1" spc="5" dirty="0">
                <a:latin typeface="Times New Roman"/>
                <a:cs typeface="Times New Roman"/>
              </a:rPr>
              <a:t>at  </a:t>
            </a:r>
            <a:r>
              <a:rPr sz="2000" i="1" dirty="0">
                <a:latin typeface="Times New Roman"/>
                <a:cs typeface="Times New Roman"/>
              </a:rPr>
              <a:t>their </a:t>
            </a:r>
            <a:r>
              <a:rPr sz="2000" i="1" spc="5" dirty="0">
                <a:latin typeface="Times New Roman"/>
                <a:cs typeface="Times New Roman"/>
              </a:rPr>
              <a:t>meaning, he </a:t>
            </a:r>
            <a:r>
              <a:rPr sz="2000" i="1" spc="10" dirty="0">
                <a:latin typeface="Times New Roman"/>
                <a:cs typeface="Times New Roman"/>
              </a:rPr>
              <a:t>must </a:t>
            </a:r>
            <a:r>
              <a:rPr sz="2000" b="1" i="1" spc="5" dirty="0">
                <a:latin typeface="Times New Roman"/>
                <a:cs typeface="Times New Roman"/>
              </a:rPr>
              <a:t>substitute  the fourth </a:t>
            </a:r>
            <a:r>
              <a:rPr sz="2000" b="1" i="1" dirty="0">
                <a:latin typeface="Times New Roman"/>
                <a:cs typeface="Times New Roman"/>
              </a:rPr>
              <a:t>letter </a:t>
            </a:r>
            <a:r>
              <a:rPr sz="2000" b="1" i="1" spc="5" dirty="0">
                <a:latin typeface="Times New Roman"/>
                <a:cs typeface="Times New Roman"/>
              </a:rPr>
              <a:t>of the alphabet,  </a:t>
            </a:r>
            <a:r>
              <a:rPr sz="2000" b="1" i="1" spc="10" dirty="0">
                <a:latin typeface="Times New Roman"/>
                <a:cs typeface="Times New Roman"/>
              </a:rPr>
              <a:t>namely D, </a:t>
            </a:r>
            <a:r>
              <a:rPr sz="2000" b="1" i="1" spc="5" dirty="0">
                <a:latin typeface="Times New Roman"/>
                <a:cs typeface="Times New Roman"/>
              </a:rPr>
              <a:t>for A, </a:t>
            </a:r>
            <a:r>
              <a:rPr sz="2000" b="1" i="1" spc="10" dirty="0">
                <a:latin typeface="Times New Roman"/>
                <a:cs typeface="Times New Roman"/>
              </a:rPr>
              <a:t>and </a:t>
            </a:r>
            <a:r>
              <a:rPr sz="2000" b="1" i="1" spc="5" dirty="0">
                <a:latin typeface="Times New Roman"/>
                <a:cs typeface="Times New Roman"/>
              </a:rPr>
              <a:t>so </a:t>
            </a:r>
            <a:r>
              <a:rPr sz="2000" b="1" i="1" spc="-5" dirty="0">
                <a:latin typeface="Times New Roman"/>
                <a:cs typeface="Times New Roman"/>
              </a:rPr>
              <a:t>with </a:t>
            </a:r>
            <a:r>
              <a:rPr sz="2000" b="1" i="1" spc="5" dirty="0">
                <a:latin typeface="Times New Roman"/>
                <a:cs typeface="Times New Roman"/>
              </a:rPr>
              <a:t>the  others.</a:t>
            </a:r>
            <a:endParaRPr sz="2000">
              <a:latin typeface="Times New Roman"/>
              <a:cs typeface="Times New Roman"/>
            </a:endParaRPr>
          </a:p>
          <a:p>
            <a:pPr marL="12700" marR="5080" algn="just">
              <a:lnSpc>
                <a:spcPct val="101000"/>
              </a:lnSpc>
            </a:pPr>
            <a:r>
              <a:rPr sz="2000" i="1" spc="10" dirty="0">
                <a:latin typeface="Arial"/>
                <a:cs typeface="Arial"/>
              </a:rPr>
              <a:t>—</a:t>
            </a:r>
            <a:r>
              <a:rPr sz="2000" i="1" u="heavy" spc="10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Arial"/>
                <a:cs typeface="Arial"/>
              </a:rPr>
              <a:t>Suetonius</a:t>
            </a:r>
            <a:r>
              <a:rPr sz="2000" i="1" spc="10" dirty="0">
                <a:latin typeface="Arial"/>
                <a:cs typeface="Arial"/>
              </a:rPr>
              <a:t>, </a:t>
            </a:r>
            <a:r>
              <a:rPr sz="2000" i="1" u="heavy" spc="5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Arial"/>
                <a:cs typeface="Arial"/>
              </a:rPr>
              <a:t>Life of </a:t>
            </a:r>
            <a:r>
              <a:rPr sz="2000" i="1" u="heavy" spc="10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Arial"/>
                <a:cs typeface="Arial"/>
              </a:rPr>
              <a:t>Julius </a:t>
            </a:r>
            <a:r>
              <a:rPr sz="2000" i="1" spc="10" dirty="0">
                <a:solidFill>
                  <a:srgbClr val="009999"/>
                </a:solidFill>
                <a:latin typeface="Arial"/>
                <a:cs typeface="Arial"/>
              </a:rPr>
              <a:t> </a:t>
            </a:r>
            <a:r>
              <a:rPr sz="2000" i="1" u="heavy" spc="10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Arial"/>
                <a:cs typeface="Arial"/>
              </a:rPr>
              <a:t>Caesar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235443" y="6214871"/>
            <a:ext cx="2614930" cy="7359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550" dirty="0">
                <a:latin typeface="Arial"/>
                <a:cs typeface="Arial"/>
              </a:rPr>
              <a:t>Julius</a:t>
            </a:r>
            <a:r>
              <a:rPr sz="1550" spc="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Caesar</a:t>
            </a:r>
            <a:endParaRPr sz="1550">
              <a:latin typeface="Arial"/>
              <a:cs typeface="Arial"/>
            </a:endParaRPr>
          </a:p>
          <a:p>
            <a:pPr marL="12700" marR="5080">
              <a:lnSpc>
                <a:spcPts val="1850"/>
              </a:lnSpc>
              <a:spcBef>
                <a:spcPts val="80"/>
              </a:spcBef>
            </a:pPr>
            <a:r>
              <a:rPr sz="1550" dirty="0">
                <a:latin typeface="Arial"/>
                <a:cs typeface="Arial"/>
              </a:rPr>
              <a:t>Source: </a:t>
            </a:r>
            <a:r>
              <a:rPr sz="1550" spc="5" dirty="0">
                <a:latin typeface="Arial"/>
                <a:cs typeface="Arial"/>
              </a:rPr>
              <a:t>H. </a:t>
            </a:r>
            <a:r>
              <a:rPr sz="1550" spc="-80" dirty="0">
                <a:latin typeface="Arial"/>
                <a:cs typeface="Arial"/>
              </a:rPr>
              <a:t>F. </a:t>
            </a:r>
            <a:r>
              <a:rPr sz="1550" dirty="0">
                <a:latin typeface="Arial"/>
                <a:cs typeface="Arial"/>
              </a:rPr>
              <a:t>Helmolt: </a:t>
            </a:r>
            <a:r>
              <a:rPr sz="1550" i="1" dirty="0">
                <a:latin typeface="Arial"/>
                <a:cs typeface="Arial"/>
              </a:rPr>
              <a:t>History  of the World</a:t>
            </a:r>
            <a:r>
              <a:rPr sz="1550" dirty="0">
                <a:latin typeface="Arial"/>
                <a:cs typeface="Arial"/>
              </a:rPr>
              <a:t>. </a:t>
            </a:r>
            <a:r>
              <a:rPr sz="1550" spc="5" dirty="0">
                <a:latin typeface="Arial"/>
                <a:cs typeface="Arial"/>
              </a:rPr>
              <a:t>New </a:t>
            </a:r>
            <a:r>
              <a:rPr sz="1550" spc="-30" dirty="0">
                <a:latin typeface="Arial"/>
                <a:cs typeface="Arial"/>
              </a:rPr>
              <a:t>York,</a:t>
            </a:r>
            <a:r>
              <a:rPr sz="1550" spc="-15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1902</a:t>
            </a:r>
            <a:endParaRPr sz="15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482844" y="1658112"/>
            <a:ext cx="3068955" cy="6623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4150" i="1" spc="5" dirty="0">
                <a:latin typeface="Times New Roman"/>
                <a:cs typeface="Times New Roman"/>
              </a:rPr>
              <a:t>Attack </a:t>
            </a:r>
            <a:r>
              <a:rPr sz="4150" i="1" spc="10" dirty="0">
                <a:latin typeface="Times New Roman"/>
                <a:cs typeface="Times New Roman"/>
              </a:rPr>
              <a:t>at</a:t>
            </a:r>
            <a:r>
              <a:rPr sz="4150" i="1" spc="25" dirty="0">
                <a:latin typeface="Times New Roman"/>
                <a:cs typeface="Times New Roman"/>
              </a:rPr>
              <a:t> </a:t>
            </a:r>
            <a:r>
              <a:rPr sz="4150" i="1" spc="10" dirty="0">
                <a:latin typeface="Times New Roman"/>
                <a:cs typeface="Times New Roman"/>
              </a:rPr>
              <a:t>once</a:t>
            </a:r>
            <a:endParaRPr sz="415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539740" y="3010408"/>
            <a:ext cx="2737102" cy="27127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" name="object 8"/>
          <p:cNvGrpSpPr/>
          <p:nvPr/>
        </p:nvGrpSpPr>
        <p:grpSpPr>
          <a:xfrm>
            <a:off x="6803135" y="2289555"/>
            <a:ext cx="399415" cy="615950"/>
            <a:chOff x="6803135" y="2289555"/>
            <a:chExt cx="399415" cy="615950"/>
          </a:xfrm>
        </p:grpSpPr>
        <p:sp>
          <p:nvSpPr>
            <p:cNvPr id="9" name="object 9"/>
            <p:cNvSpPr/>
            <p:nvPr/>
          </p:nvSpPr>
          <p:spPr>
            <a:xfrm>
              <a:off x="6824471" y="2301747"/>
              <a:ext cx="356870" cy="591820"/>
            </a:xfrm>
            <a:custGeom>
              <a:avLst/>
              <a:gdLst/>
              <a:ahLst/>
              <a:cxnLst/>
              <a:rect l="l" t="t" r="r" b="b"/>
              <a:pathLst>
                <a:path w="356870" h="591819">
                  <a:moveTo>
                    <a:pt x="176783" y="0"/>
                  </a:moveTo>
                  <a:lnTo>
                    <a:pt x="0" y="176784"/>
                  </a:lnTo>
                  <a:lnTo>
                    <a:pt x="88392" y="176784"/>
                  </a:lnTo>
                  <a:lnTo>
                    <a:pt x="88392" y="414527"/>
                  </a:lnTo>
                  <a:lnTo>
                    <a:pt x="0" y="414527"/>
                  </a:lnTo>
                  <a:lnTo>
                    <a:pt x="176783" y="591312"/>
                  </a:lnTo>
                  <a:lnTo>
                    <a:pt x="356616" y="414527"/>
                  </a:lnTo>
                  <a:lnTo>
                    <a:pt x="268224" y="414527"/>
                  </a:lnTo>
                  <a:lnTo>
                    <a:pt x="268224" y="176784"/>
                  </a:lnTo>
                  <a:lnTo>
                    <a:pt x="356616" y="176784"/>
                  </a:lnTo>
                  <a:lnTo>
                    <a:pt x="176783" y="0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803135" y="2289555"/>
              <a:ext cx="399415" cy="615950"/>
            </a:xfrm>
            <a:custGeom>
              <a:avLst/>
              <a:gdLst/>
              <a:ahLst/>
              <a:cxnLst/>
              <a:rect l="l" t="t" r="r" b="b"/>
              <a:pathLst>
                <a:path w="399415" h="615950">
                  <a:moveTo>
                    <a:pt x="100584" y="417576"/>
                  </a:moveTo>
                  <a:lnTo>
                    <a:pt x="0" y="417576"/>
                  </a:lnTo>
                  <a:lnTo>
                    <a:pt x="198120" y="615696"/>
                  </a:lnTo>
                  <a:lnTo>
                    <a:pt x="216689" y="597408"/>
                  </a:lnTo>
                  <a:lnTo>
                    <a:pt x="192024" y="597408"/>
                  </a:lnTo>
                  <a:lnTo>
                    <a:pt x="199644" y="589788"/>
                  </a:lnTo>
                  <a:lnTo>
                    <a:pt x="45720" y="435864"/>
                  </a:lnTo>
                  <a:lnTo>
                    <a:pt x="21336" y="435864"/>
                  </a:lnTo>
                  <a:lnTo>
                    <a:pt x="30480" y="420624"/>
                  </a:lnTo>
                  <a:lnTo>
                    <a:pt x="100584" y="420624"/>
                  </a:lnTo>
                  <a:lnTo>
                    <a:pt x="100584" y="417576"/>
                  </a:lnTo>
                  <a:close/>
                </a:path>
                <a:path w="399415" h="615950">
                  <a:moveTo>
                    <a:pt x="199644" y="589788"/>
                  </a:moveTo>
                  <a:lnTo>
                    <a:pt x="192024" y="597408"/>
                  </a:lnTo>
                  <a:lnTo>
                    <a:pt x="207264" y="597408"/>
                  </a:lnTo>
                  <a:lnTo>
                    <a:pt x="199644" y="589788"/>
                  </a:lnTo>
                  <a:close/>
                </a:path>
                <a:path w="399415" h="615950">
                  <a:moveTo>
                    <a:pt x="368808" y="420624"/>
                  </a:moveTo>
                  <a:lnTo>
                    <a:pt x="199644" y="589788"/>
                  </a:lnTo>
                  <a:lnTo>
                    <a:pt x="207264" y="597408"/>
                  </a:lnTo>
                  <a:lnTo>
                    <a:pt x="216689" y="597408"/>
                  </a:lnTo>
                  <a:lnTo>
                    <a:pt x="380718" y="435864"/>
                  </a:lnTo>
                  <a:lnTo>
                    <a:pt x="377952" y="435864"/>
                  </a:lnTo>
                  <a:lnTo>
                    <a:pt x="368808" y="420624"/>
                  </a:lnTo>
                  <a:close/>
                </a:path>
                <a:path w="399415" h="615950">
                  <a:moveTo>
                    <a:pt x="30480" y="420624"/>
                  </a:moveTo>
                  <a:lnTo>
                    <a:pt x="21336" y="435864"/>
                  </a:lnTo>
                  <a:lnTo>
                    <a:pt x="45720" y="435864"/>
                  </a:lnTo>
                  <a:lnTo>
                    <a:pt x="30480" y="420624"/>
                  </a:lnTo>
                  <a:close/>
                </a:path>
                <a:path w="399415" h="615950">
                  <a:moveTo>
                    <a:pt x="100584" y="420624"/>
                  </a:moveTo>
                  <a:lnTo>
                    <a:pt x="30480" y="420624"/>
                  </a:lnTo>
                  <a:lnTo>
                    <a:pt x="45720" y="435864"/>
                  </a:lnTo>
                  <a:lnTo>
                    <a:pt x="121920" y="435864"/>
                  </a:lnTo>
                  <a:lnTo>
                    <a:pt x="121920" y="426720"/>
                  </a:lnTo>
                  <a:lnTo>
                    <a:pt x="100584" y="426720"/>
                  </a:lnTo>
                  <a:lnTo>
                    <a:pt x="100584" y="420624"/>
                  </a:lnTo>
                  <a:close/>
                </a:path>
                <a:path w="399415" h="615950">
                  <a:moveTo>
                    <a:pt x="350829" y="179832"/>
                  </a:moveTo>
                  <a:lnTo>
                    <a:pt x="277368" y="179832"/>
                  </a:lnTo>
                  <a:lnTo>
                    <a:pt x="277368" y="435864"/>
                  </a:lnTo>
                  <a:lnTo>
                    <a:pt x="353568" y="435864"/>
                  </a:lnTo>
                  <a:lnTo>
                    <a:pt x="362712" y="426720"/>
                  </a:lnTo>
                  <a:lnTo>
                    <a:pt x="298704" y="426720"/>
                  </a:lnTo>
                  <a:lnTo>
                    <a:pt x="289560" y="417576"/>
                  </a:lnTo>
                  <a:lnTo>
                    <a:pt x="298704" y="417576"/>
                  </a:lnTo>
                  <a:lnTo>
                    <a:pt x="298704" y="201168"/>
                  </a:lnTo>
                  <a:lnTo>
                    <a:pt x="289560" y="201168"/>
                  </a:lnTo>
                  <a:lnTo>
                    <a:pt x="298704" y="188976"/>
                  </a:lnTo>
                  <a:lnTo>
                    <a:pt x="359818" y="188976"/>
                  </a:lnTo>
                  <a:lnTo>
                    <a:pt x="350829" y="179832"/>
                  </a:lnTo>
                  <a:close/>
                </a:path>
                <a:path w="399415" h="615950">
                  <a:moveTo>
                    <a:pt x="396193" y="420624"/>
                  </a:moveTo>
                  <a:lnTo>
                    <a:pt x="368808" y="420624"/>
                  </a:lnTo>
                  <a:lnTo>
                    <a:pt x="377952" y="435864"/>
                  </a:lnTo>
                  <a:lnTo>
                    <a:pt x="380718" y="435864"/>
                  </a:lnTo>
                  <a:lnTo>
                    <a:pt x="396193" y="420624"/>
                  </a:lnTo>
                  <a:close/>
                </a:path>
                <a:path w="399415" h="615950">
                  <a:moveTo>
                    <a:pt x="100584" y="188976"/>
                  </a:moveTo>
                  <a:lnTo>
                    <a:pt x="100584" y="426720"/>
                  </a:lnTo>
                  <a:lnTo>
                    <a:pt x="109728" y="417576"/>
                  </a:lnTo>
                  <a:lnTo>
                    <a:pt x="121920" y="417576"/>
                  </a:lnTo>
                  <a:lnTo>
                    <a:pt x="121920" y="201168"/>
                  </a:lnTo>
                  <a:lnTo>
                    <a:pt x="109728" y="201168"/>
                  </a:lnTo>
                  <a:lnTo>
                    <a:pt x="100584" y="188976"/>
                  </a:lnTo>
                  <a:close/>
                </a:path>
                <a:path w="399415" h="615950">
                  <a:moveTo>
                    <a:pt x="121920" y="417576"/>
                  </a:moveTo>
                  <a:lnTo>
                    <a:pt x="109728" y="417576"/>
                  </a:lnTo>
                  <a:lnTo>
                    <a:pt x="100584" y="426720"/>
                  </a:lnTo>
                  <a:lnTo>
                    <a:pt x="121920" y="426720"/>
                  </a:lnTo>
                  <a:lnTo>
                    <a:pt x="121920" y="417576"/>
                  </a:lnTo>
                  <a:close/>
                </a:path>
                <a:path w="399415" h="615950">
                  <a:moveTo>
                    <a:pt x="298704" y="417576"/>
                  </a:moveTo>
                  <a:lnTo>
                    <a:pt x="289560" y="417576"/>
                  </a:lnTo>
                  <a:lnTo>
                    <a:pt x="298704" y="426720"/>
                  </a:lnTo>
                  <a:lnTo>
                    <a:pt x="298704" y="417576"/>
                  </a:lnTo>
                  <a:close/>
                </a:path>
                <a:path w="399415" h="615950">
                  <a:moveTo>
                    <a:pt x="399288" y="417576"/>
                  </a:moveTo>
                  <a:lnTo>
                    <a:pt x="298704" y="417576"/>
                  </a:lnTo>
                  <a:lnTo>
                    <a:pt x="298704" y="426720"/>
                  </a:lnTo>
                  <a:lnTo>
                    <a:pt x="362712" y="426720"/>
                  </a:lnTo>
                  <a:lnTo>
                    <a:pt x="368808" y="420624"/>
                  </a:lnTo>
                  <a:lnTo>
                    <a:pt x="396193" y="420624"/>
                  </a:lnTo>
                  <a:lnTo>
                    <a:pt x="399288" y="417576"/>
                  </a:lnTo>
                  <a:close/>
                </a:path>
                <a:path w="399415" h="615950">
                  <a:moveTo>
                    <a:pt x="198120" y="0"/>
                  </a:moveTo>
                  <a:lnTo>
                    <a:pt x="0" y="201168"/>
                  </a:lnTo>
                  <a:lnTo>
                    <a:pt x="100584" y="201168"/>
                  </a:lnTo>
                  <a:lnTo>
                    <a:pt x="100584" y="198120"/>
                  </a:lnTo>
                  <a:lnTo>
                    <a:pt x="30480" y="198120"/>
                  </a:lnTo>
                  <a:lnTo>
                    <a:pt x="21336" y="179832"/>
                  </a:lnTo>
                  <a:lnTo>
                    <a:pt x="48458" y="179832"/>
                  </a:lnTo>
                  <a:lnTo>
                    <a:pt x="199644" y="26039"/>
                  </a:lnTo>
                  <a:lnTo>
                    <a:pt x="192024" y="18288"/>
                  </a:lnTo>
                  <a:lnTo>
                    <a:pt x="216408" y="18288"/>
                  </a:lnTo>
                  <a:lnTo>
                    <a:pt x="198120" y="0"/>
                  </a:lnTo>
                  <a:close/>
                </a:path>
                <a:path w="399415" h="615950">
                  <a:moveTo>
                    <a:pt x="121920" y="188976"/>
                  </a:moveTo>
                  <a:lnTo>
                    <a:pt x="100584" y="188976"/>
                  </a:lnTo>
                  <a:lnTo>
                    <a:pt x="109728" y="201168"/>
                  </a:lnTo>
                  <a:lnTo>
                    <a:pt x="121920" y="201168"/>
                  </a:lnTo>
                  <a:lnTo>
                    <a:pt x="121920" y="188976"/>
                  </a:lnTo>
                  <a:close/>
                </a:path>
                <a:path w="399415" h="615950">
                  <a:moveTo>
                    <a:pt x="298704" y="188976"/>
                  </a:moveTo>
                  <a:lnTo>
                    <a:pt x="289560" y="201168"/>
                  </a:lnTo>
                  <a:lnTo>
                    <a:pt x="298704" y="201168"/>
                  </a:lnTo>
                  <a:lnTo>
                    <a:pt x="298704" y="188976"/>
                  </a:lnTo>
                  <a:close/>
                </a:path>
                <a:path w="399415" h="615950">
                  <a:moveTo>
                    <a:pt x="359818" y="188976"/>
                  </a:moveTo>
                  <a:lnTo>
                    <a:pt x="298704" y="188976"/>
                  </a:lnTo>
                  <a:lnTo>
                    <a:pt x="298704" y="201168"/>
                  </a:lnTo>
                  <a:lnTo>
                    <a:pt x="399288" y="201168"/>
                  </a:lnTo>
                  <a:lnTo>
                    <a:pt x="396240" y="198120"/>
                  </a:lnTo>
                  <a:lnTo>
                    <a:pt x="368808" y="198120"/>
                  </a:lnTo>
                  <a:lnTo>
                    <a:pt x="359818" y="188976"/>
                  </a:lnTo>
                  <a:close/>
                </a:path>
                <a:path w="399415" h="615950">
                  <a:moveTo>
                    <a:pt x="48458" y="179832"/>
                  </a:moveTo>
                  <a:lnTo>
                    <a:pt x="21336" y="179832"/>
                  </a:lnTo>
                  <a:lnTo>
                    <a:pt x="30480" y="198120"/>
                  </a:lnTo>
                  <a:lnTo>
                    <a:pt x="48458" y="179832"/>
                  </a:lnTo>
                  <a:close/>
                </a:path>
                <a:path w="399415" h="615950">
                  <a:moveTo>
                    <a:pt x="121920" y="179832"/>
                  </a:moveTo>
                  <a:lnTo>
                    <a:pt x="48458" y="179832"/>
                  </a:lnTo>
                  <a:lnTo>
                    <a:pt x="30480" y="198120"/>
                  </a:lnTo>
                  <a:lnTo>
                    <a:pt x="100584" y="198120"/>
                  </a:lnTo>
                  <a:lnTo>
                    <a:pt x="100584" y="188976"/>
                  </a:lnTo>
                  <a:lnTo>
                    <a:pt x="121920" y="188976"/>
                  </a:lnTo>
                  <a:lnTo>
                    <a:pt x="121920" y="179832"/>
                  </a:lnTo>
                  <a:close/>
                </a:path>
                <a:path w="399415" h="615950">
                  <a:moveTo>
                    <a:pt x="216408" y="18288"/>
                  </a:moveTo>
                  <a:lnTo>
                    <a:pt x="207264" y="18288"/>
                  </a:lnTo>
                  <a:lnTo>
                    <a:pt x="199644" y="26039"/>
                  </a:lnTo>
                  <a:lnTo>
                    <a:pt x="368808" y="198120"/>
                  </a:lnTo>
                  <a:lnTo>
                    <a:pt x="377952" y="179832"/>
                  </a:lnTo>
                  <a:lnTo>
                    <a:pt x="216408" y="18288"/>
                  </a:lnTo>
                  <a:close/>
                </a:path>
                <a:path w="399415" h="615950">
                  <a:moveTo>
                    <a:pt x="377952" y="179832"/>
                  </a:moveTo>
                  <a:lnTo>
                    <a:pt x="368808" y="198120"/>
                  </a:lnTo>
                  <a:lnTo>
                    <a:pt x="396240" y="198120"/>
                  </a:lnTo>
                  <a:lnTo>
                    <a:pt x="377952" y="179832"/>
                  </a:lnTo>
                  <a:close/>
                </a:path>
                <a:path w="399415" h="615950">
                  <a:moveTo>
                    <a:pt x="207264" y="18288"/>
                  </a:moveTo>
                  <a:lnTo>
                    <a:pt x="192024" y="18288"/>
                  </a:lnTo>
                  <a:lnTo>
                    <a:pt x="199644" y="26039"/>
                  </a:lnTo>
                  <a:lnTo>
                    <a:pt x="207264" y="1828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4614164" y="7127730"/>
            <a:ext cx="1468755" cy="2235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39"/>
              </a:lnSpc>
            </a:pPr>
            <a:r>
              <a:rPr sz="1400" spc="-20" dirty="0">
                <a:latin typeface="Arial"/>
                <a:cs typeface="Arial"/>
                <a:hlinkClick r:id="rId4"/>
              </a:rPr>
              <a:t>www.variability.org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531095" y="6998716"/>
            <a:ext cx="414527" cy="4114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71144" y="7007859"/>
            <a:ext cx="390144" cy="3931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47852" y="1781861"/>
            <a:ext cx="8236584" cy="394207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70510" marR="55880" indent="-207645">
              <a:lnSpc>
                <a:spcPct val="140400"/>
              </a:lnSpc>
              <a:spcBef>
                <a:spcPts val="95"/>
              </a:spcBef>
              <a:buSzPct val="95918"/>
              <a:buFont typeface="Arial Narrow"/>
              <a:buChar char="•"/>
              <a:tabLst>
                <a:tab pos="381000" algn="l"/>
              </a:tabLst>
            </a:pPr>
            <a:r>
              <a:rPr sz="2450" spc="5" dirty="0">
                <a:latin typeface="Calibri"/>
                <a:cs typeface="Calibri"/>
              </a:rPr>
              <a:t>The modulo operation </a:t>
            </a:r>
            <a:r>
              <a:rPr sz="2450" dirty="0">
                <a:latin typeface="Calibri"/>
                <a:cs typeface="Calibri"/>
              </a:rPr>
              <a:t>finds </a:t>
            </a:r>
            <a:r>
              <a:rPr sz="2450" spc="10" dirty="0">
                <a:latin typeface="Calibri"/>
                <a:cs typeface="Calibri"/>
              </a:rPr>
              <a:t>the </a:t>
            </a:r>
            <a:r>
              <a:rPr sz="2450" spc="5" dirty="0">
                <a:latin typeface="Calibri"/>
                <a:cs typeface="Calibri"/>
              </a:rPr>
              <a:t>remainder </a:t>
            </a:r>
            <a:r>
              <a:rPr sz="2450" dirty="0">
                <a:latin typeface="Calibri"/>
                <a:cs typeface="Calibri"/>
              </a:rPr>
              <a:t>after </a:t>
            </a:r>
            <a:r>
              <a:rPr sz="2450" spc="5" dirty="0">
                <a:latin typeface="Calibri"/>
                <a:cs typeface="Calibri"/>
              </a:rPr>
              <a:t>division </a:t>
            </a:r>
            <a:r>
              <a:rPr sz="2450" dirty="0">
                <a:latin typeface="Calibri"/>
                <a:cs typeface="Calibri"/>
              </a:rPr>
              <a:t>of </a:t>
            </a:r>
            <a:r>
              <a:rPr sz="2450" spc="10" dirty="0">
                <a:latin typeface="Calibri"/>
                <a:cs typeface="Calibri"/>
              </a:rPr>
              <a:t>a </a:t>
            </a:r>
            <a:r>
              <a:rPr sz="3675" spc="15" baseline="26077" dirty="0">
                <a:latin typeface="Calibri"/>
                <a:cs typeface="Calibri"/>
              </a:rPr>
              <a:t> </a:t>
            </a:r>
            <a:r>
              <a:rPr sz="3675" spc="-607" baseline="26077" dirty="0">
                <a:latin typeface="Calibri"/>
                <a:cs typeface="Calibri"/>
              </a:rPr>
              <a:t>nu</a:t>
            </a:r>
            <a:r>
              <a:rPr sz="2150" spc="-405" dirty="0">
                <a:latin typeface="Times New Roman"/>
                <a:cs typeface="Times New Roman"/>
              </a:rPr>
              <a:t>13</a:t>
            </a:r>
            <a:r>
              <a:rPr sz="3675" spc="-607" baseline="26077" dirty="0">
                <a:latin typeface="Calibri"/>
                <a:cs typeface="Calibri"/>
              </a:rPr>
              <a:t>m</a:t>
            </a:r>
            <a:r>
              <a:rPr sz="2150" spc="-405" dirty="0">
                <a:latin typeface="Times New Roman"/>
                <a:cs typeface="Times New Roman"/>
              </a:rPr>
              <a:t>=</a:t>
            </a:r>
            <a:r>
              <a:rPr sz="3675" spc="-607" baseline="26077" dirty="0">
                <a:latin typeface="Calibri"/>
                <a:cs typeface="Calibri"/>
              </a:rPr>
              <a:t>b</a:t>
            </a:r>
            <a:r>
              <a:rPr sz="2150" spc="-405" dirty="0">
                <a:latin typeface="Times New Roman"/>
                <a:cs typeface="Times New Roman"/>
              </a:rPr>
              <a:t>(</a:t>
            </a:r>
            <a:r>
              <a:rPr sz="3675" spc="-607" baseline="26077" dirty="0">
                <a:latin typeface="Calibri"/>
                <a:cs typeface="Calibri"/>
              </a:rPr>
              <a:t>e</a:t>
            </a:r>
            <a:r>
              <a:rPr sz="2150" spc="-405" dirty="0">
                <a:latin typeface="Times New Roman"/>
                <a:cs typeface="Times New Roman"/>
              </a:rPr>
              <a:t>2</a:t>
            </a:r>
            <a:r>
              <a:rPr sz="3675" spc="-607" baseline="26077" dirty="0">
                <a:latin typeface="Calibri"/>
                <a:cs typeface="Calibri"/>
              </a:rPr>
              <a:t>r</a:t>
            </a:r>
            <a:r>
              <a:rPr sz="2150" spc="-405" dirty="0">
                <a:latin typeface="Arial Narrow"/>
                <a:cs typeface="Arial Narrow"/>
              </a:rPr>
              <a:t>× </a:t>
            </a:r>
            <a:r>
              <a:rPr sz="2150" dirty="0">
                <a:latin typeface="Times New Roman"/>
                <a:cs typeface="Times New Roman"/>
              </a:rPr>
              <a:t>5) </a:t>
            </a:r>
            <a:r>
              <a:rPr sz="2150" spc="5" dirty="0">
                <a:latin typeface="Times New Roman"/>
                <a:cs typeface="Times New Roman"/>
              </a:rPr>
              <a:t>+ 3 ≡ 3 </a:t>
            </a:r>
            <a:r>
              <a:rPr sz="2150" spc="-5" dirty="0">
                <a:latin typeface="Times New Roman"/>
                <a:cs typeface="Times New Roman"/>
              </a:rPr>
              <a:t>mod</a:t>
            </a:r>
            <a:r>
              <a:rPr sz="2150" spc="20" dirty="0">
                <a:latin typeface="Times New Roman"/>
                <a:cs typeface="Times New Roman"/>
              </a:rPr>
              <a:t> </a:t>
            </a:r>
            <a:r>
              <a:rPr sz="2150" spc="5" dirty="0">
                <a:latin typeface="Times New Roman"/>
                <a:cs typeface="Times New Roman"/>
              </a:rPr>
              <a:t>5</a:t>
            </a:r>
            <a:endParaRPr sz="2150">
              <a:latin typeface="Times New Roman"/>
              <a:cs typeface="Times New Roman"/>
            </a:endParaRPr>
          </a:p>
          <a:p>
            <a:pPr marL="438150">
              <a:lnSpc>
                <a:spcPts val="2555"/>
              </a:lnSpc>
              <a:tabLst>
                <a:tab pos="2919095" algn="l"/>
              </a:tabLst>
            </a:pPr>
            <a:r>
              <a:rPr sz="2150" spc="5" dirty="0">
                <a:latin typeface="Times New Roman"/>
                <a:cs typeface="Times New Roman"/>
              </a:rPr>
              <a:t>13 + 1 =14 ≡</a:t>
            </a:r>
            <a:r>
              <a:rPr sz="2150" spc="65" dirty="0">
                <a:latin typeface="Times New Roman"/>
                <a:cs typeface="Times New Roman"/>
              </a:rPr>
              <a:t> </a:t>
            </a:r>
            <a:r>
              <a:rPr sz="2150" dirty="0">
                <a:latin typeface="Times New Roman"/>
                <a:cs typeface="Times New Roman"/>
              </a:rPr>
              <a:t>(3+1)</a:t>
            </a:r>
            <a:r>
              <a:rPr sz="2150" spc="35" dirty="0">
                <a:latin typeface="Times New Roman"/>
                <a:cs typeface="Times New Roman"/>
              </a:rPr>
              <a:t> </a:t>
            </a:r>
            <a:r>
              <a:rPr sz="2150" spc="5" dirty="0">
                <a:latin typeface="Times New Roman"/>
                <a:cs typeface="Times New Roman"/>
              </a:rPr>
              <a:t>≡	4 </a:t>
            </a:r>
            <a:r>
              <a:rPr sz="2150" spc="-5" dirty="0">
                <a:latin typeface="Times New Roman"/>
                <a:cs typeface="Times New Roman"/>
              </a:rPr>
              <a:t>mod</a:t>
            </a:r>
            <a:r>
              <a:rPr sz="2150" spc="40" dirty="0">
                <a:latin typeface="Times New Roman"/>
                <a:cs typeface="Times New Roman"/>
              </a:rPr>
              <a:t> </a:t>
            </a:r>
            <a:r>
              <a:rPr sz="2150" spc="5" dirty="0">
                <a:latin typeface="Times New Roman"/>
                <a:cs typeface="Times New Roman"/>
              </a:rPr>
              <a:t>5</a:t>
            </a:r>
            <a:endParaRPr sz="2150">
              <a:latin typeface="Times New Roman"/>
              <a:cs typeface="Times New Roman"/>
            </a:endParaRPr>
          </a:p>
          <a:p>
            <a:pPr marL="438150" marR="5469890">
              <a:lnSpc>
                <a:spcPct val="100499"/>
              </a:lnSpc>
              <a:spcBef>
                <a:spcPts val="20"/>
              </a:spcBef>
            </a:pPr>
            <a:r>
              <a:rPr sz="2150" spc="5" dirty="0">
                <a:latin typeface="Times New Roman"/>
                <a:cs typeface="Times New Roman"/>
              </a:rPr>
              <a:t>6 </a:t>
            </a:r>
            <a:r>
              <a:rPr sz="2150" spc="50" dirty="0">
                <a:latin typeface="Arial Narrow"/>
                <a:cs typeface="Arial Narrow"/>
              </a:rPr>
              <a:t>× </a:t>
            </a:r>
            <a:r>
              <a:rPr sz="2150" spc="5" dirty="0">
                <a:latin typeface="Times New Roman"/>
                <a:cs typeface="Times New Roman"/>
              </a:rPr>
              <a:t>8 = 48 ≡ 3 </a:t>
            </a:r>
            <a:r>
              <a:rPr sz="2150" spc="-5" dirty="0">
                <a:latin typeface="Times New Roman"/>
                <a:cs typeface="Times New Roman"/>
              </a:rPr>
              <a:t>mod </a:t>
            </a:r>
            <a:r>
              <a:rPr sz="2150" spc="5" dirty="0">
                <a:latin typeface="Times New Roman"/>
                <a:cs typeface="Times New Roman"/>
              </a:rPr>
              <a:t>9  </a:t>
            </a:r>
            <a:r>
              <a:rPr sz="2150" dirty="0">
                <a:latin typeface="Times New Roman"/>
                <a:cs typeface="Times New Roman"/>
              </a:rPr>
              <a:t>a </a:t>
            </a:r>
            <a:r>
              <a:rPr sz="2150" spc="50" dirty="0">
                <a:latin typeface="Arial Narrow"/>
                <a:cs typeface="Arial Narrow"/>
              </a:rPr>
              <a:t>× </a:t>
            </a:r>
            <a:r>
              <a:rPr sz="2150" spc="-10" dirty="0">
                <a:latin typeface="Times New Roman"/>
                <a:cs typeface="Times New Roman"/>
              </a:rPr>
              <a:t>a</a:t>
            </a:r>
            <a:r>
              <a:rPr sz="2175" spc="-15" baseline="24904" dirty="0">
                <a:latin typeface="Times New Roman"/>
                <a:cs typeface="Times New Roman"/>
              </a:rPr>
              <a:t>-1 </a:t>
            </a:r>
            <a:r>
              <a:rPr sz="2150" spc="5" dirty="0">
                <a:latin typeface="Times New Roman"/>
                <a:cs typeface="Times New Roman"/>
              </a:rPr>
              <a:t>≡ 1 </a:t>
            </a:r>
            <a:r>
              <a:rPr sz="2150" spc="-5" dirty="0">
                <a:latin typeface="Times New Roman"/>
                <a:cs typeface="Times New Roman"/>
              </a:rPr>
              <a:t>mod</a:t>
            </a:r>
            <a:r>
              <a:rPr sz="2150" spc="-95" dirty="0">
                <a:latin typeface="Times New Roman"/>
                <a:cs typeface="Times New Roman"/>
              </a:rPr>
              <a:t> </a:t>
            </a:r>
            <a:r>
              <a:rPr sz="2150" spc="5" dirty="0">
                <a:latin typeface="Times New Roman"/>
                <a:cs typeface="Times New Roman"/>
              </a:rPr>
              <a:t>m</a:t>
            </a:r>
            <a:endParaRPr sz="21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300">
              <a:latin typeface="Times New Roman"/>
              <a:cs typeface="Times New Roman"/>
            </a:endParaRPr>
          </a:p>
          <a:p>
            <a:pPr marL="438150">
              <a:lnSpc>
                <a:spcPct val="100000"/>
              </a:lnSpc>
            </a:pPr>
            <a:r>
              <a:rPr sz="2150" b="1" dirty="0">
                <a:solidFill>
                  <a:srgbClr val="0000CC"/>
                </a:solidFill>
                <a:latin typeface="Times New Roman"/>
                <a:cs typeface="Times New Roman"/>
              </a:rPr>
              <a:t>If a=3, </a:t>
            </a:r>
            <a:r>
              <a:rPr sz="2150" b="1" spc="-5" dirty="0">
                <a:solidFill>
                  <a:srgbClr val="0000CC"/>
                </a:solidFill>
                <a:latin typeface="Times New Roman"/>
                <a:cs typeface="Times New Roman"/>
              </a:rPr>
              <a:t>m=26, </a:t>
            </a:r>
            <a:r>
              <a:rPr sz="2150" b="1" spc="5" dirty="0">
                <a:solidFill>
                  <a:srgbClr val="0000CC"/>
                </a:solidFill>
                <a:latin typeface="Times New Roman"/>
                <a:cs typeface="Times New Roman"/>
              </a:rPr>
              <a:t>what </a:t>
            </a:r>
            <a:r>
              <a:rPr sz="2150" b="1" dirty="0">
                <a:solidFill>
                  <a:srgbClr val="0000CC"/>
                </a:solidFill>
                <a:latin typeface="Times New Roman"/>
                <a:cs typeface="Times New Roman"/>
              </a:rPr>
              <a:t>is a</a:t>
            </a:r>
            <a:r>
              <a:rPr sz="2175" b="1" baseline="24904" dirty="0">
                <a:solidFill>
                  <a:srgbClr val="0000CC"/>
                </a:solidFill>
                <a:latin typeface="Times New Roman"/>
                <a:cs typeface="Times New Roman"/>
              </a:rPr>
              <a:t>-1</a:t>
            </a:r>
            <a:r>
              <a:rPr sz="2175" b="1" spc="240" baseline="24904" dirty="0">
                <a:solidFill>
                  <a:srgbClr val="0000CC"/>
                </a:solidFill>
                <a:latin typeface="Times New Roman"/>
                <a:cs typeface="Times New Roman"/>
              </a:rPr>
              <a:t> </a:t>
            </a:r>
            <a:r>
              <a:rPr sz="2150" b="1" spc="5" dirty="0">
                <a:solidFill>
                  <a:srgbClr val="0000CC"/>
                </a:solidFill>
                <a:latin typeface="Times New Roman"/>
                <a:cs typeface="Times New Roman"/>
              </a:rPr>
              <a:t>?</a:t>
            </a:r>
            <a:endParaRPr sz="2150">
              <a:latin typeface="Times New Roman"/>
              <a:cs typeface="Times New Roman"/>
            </a:endParaRPr>
          </a:p>
          <a:p>
            <a:pPr marL="438150">
              <a:lnSpc>
                <a:spcPct val="100000"/>
              </a:lnSpc>
              <a:spcBef>
                <a:spcPts val="35"/>
              </a:spcBef>
            </a:pPr>
            <a:r>
              <a:rPr sz="2150" b="1" dirty="0">
                <a:solidFill>
                  <a:srgbClr val="0000CC"/>
                </a:solidFill>
                <a:latin typeface="Times New Roman"/>
                <a:cs typeface="Times New Roman"/>
              </a:rPr>
              <a:t>9, because </a:t>
            </a:r>
            <a:r>
              <a:rPr sz="2150" b="1" spc="5" dirty="0">
                <a:solidFill>
                  <a:srgbClr val="0000CC"/>
                </a:solidFill>
                <a:latin typeface="Times New Roman"/>
                <a:cs typeface="Times New Roman"/>
              </a:rPr>
              <a:t>3 </a:t>
            </a:r>
            <a:r>
              <a:rPr sz="2150" b="1" spc="5" dirty="0">
                <a:solidFill>
                  <a:srgbClr val="0000CC"/>
                </a:solidFill>
                <a:latin typeface="Palatino Linotype"/>
                <a:cs typeface="Palatino Linotype"/>
              </a:rPr>
              <a:t>× </a:t>
            </a:r>
            <a:r>
              <a:rPr sz="2150" b="1" spc="5" dirty="0">
                <a:solidFill>
                  <a:srgbClr val="0000CC"/>
                </a:solidFill>
                <a:latin typeface="Times New Roman"/>
                <a:cs typeface="Times New Roman"/>
              </a:rPr>
              <a:t>9 = 27 ≡ 1 </a:t>
            </a:r>
            <a:r>
              <a:rPr sz="2150" b="1" spc="-5" dirty="0">
                <a:solidFill>
                  <a:srgbClr val="0000CC"/>
                </a:solidFill>
                <a:latin typeface="Times New Roman"/>
                <a:cs typeface="Times New Roman"/>
              </a:rPr>
              <a:t>mod</a:t>
            </a:r>
            <a:r>
              <a:rPr sz="2150" b="1" spc="165" dirty="0">
                <a:solidFill>
                  <a:srgbClr val="0000CC"/>
                </a:solidFill>
                <a:latin typeface="Times New Roman"/>
                <a:cs typeface="Times New Roman"/>
              </a:rPr>
              <a:t> </a:t>
            </a:r>
            <a:r>
              <a:rPr sz="2150" b="1" spc="5" dirty="0">
                <a:solidFill>
                  <a:srgbClr val="0000CC"/>
                </a:solidFill>
                <a:latin typeface="Times New Roman"/>
                <a:cs typeface="Times New Roman"/>
              </a:rPr>
              <a:t>26</a:t>
            </a:r>
            <a:endParaRPr sz="21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3500">
              <a:latin typeface="Times New Roman"/>
              <a:cs typeface="Times New Roman"/>
            </a:endParaRPr>
          </a:p>
          <a:p>
            <a:pPr marL="380365" indent="-317500">
              <a:lnSpc>
                <a:spcPct val="100000"/>
              </a:lnSpc>
              <a:spcBef>
                <a:spcPts val="5"/>
              </a:spcBef>
              <a:buSzPct val="95918"/>
              <a:buFont typeface="Arial Narrow"/>
              <a:buChar char="•"/>
              <a:tabLst>
                <a:tab pos="381000" algn="l"/>
              </a:tabLst>
            </a:pPr>
            <a:r>
              <a:rPr sz="2450" dirty="0">
                <a:latin typeface="Calibri"/>
                <a:cs typeface="Calibri"/>
              </a:rPr>
              <a:t>Caesar</a:t>
            </a:r>
            <a:r>
              <a:rPr sz="2450" spc="65" dirty="0">
                <a:latin typeface="Calibri"/>
                <a:cs typeface="Calibri"/>
              </a:rPr>
              <a:t> </a:t>
            </a:r>
            <a:r>
              <a:rPr sz="2450" spc="5" dirty="0">
                <a:latin typeface="Calibri"/>
                <a:cs typeface="Calibri"/>
              </a:rPr>
              <a:t>Cipher</a:t>
            </a:r>
            <a:endParaRPr sz="245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779780" y="765048"/>
            <a:ext cx="3151505" cy="52324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250" b="0" dirty="0">
                <a:latin typeface="Calibri"/>
                <a:cs typeface="Calibri"/>
              </a:rPr>
              <a:t>Modulo</a:t>
            </a:r>
            <a:r>
              <a:rPr sz="3250" b="0" spc="-35" dirty="0">
                <a:latin typeface="Calibri"/>
                <a:cs typeface="Calibri"/>
              </a:rPr>
              <a:t> </a:t>
            </a:r>
            <a:r>
              <a:rPr sz="3250" b="0" dirty="0">
                <a:latin typeface="Calibri"/>
                <a:cs typeface="Calibri"/>
              </a:rPr>
              <a:t>Operation</a:t>
            </a:r>
            <a:endParaRPr sz="325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444752" y="5782564"/>
            <a:ext cx="4325902" cy="73205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614164" y="7127730"/>
            <a:ext cx="1468755" cy="2235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39"/>
              </a:lnSpc>
            </a:pPr>
            <a:r>
              <a:rPr sz="1400" spc="-20" dirty="0">
                <a:latin typeface="Arial"/>
                <a:cs typeface="Arial"/>
                <a:hlinkClick r:id="rId5"/>
              </a:rPr>
              <a:t>www.variability.org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531095" y="6998716"/>
            <a:ext cx="414527" cy="4114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71144" y="7007859"/>
            <a:ext cx="390144" cy="3931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76731" y="765048"/>
            <a:ext cx="4756785" cy="52324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250" b="0" dirty="0">
                <a:latin typeface="Calibri"/>
                <a:cs typeface="Calibri"/>
              </a:rPr>
              <a:t>Going </a:t>
            </a:r>
            <a:r>
              <a:rPr sz="3250" b="0" spc="5" dirty="0">
                <a:latin typeface="Calibri"/>
                <a:cs typeface="Calibri"/>
              </a:rPr>
              <a:t>back to </a:t>
            </a:r>
            <a:r>
              <a:rPr sz="3250" b="0" dirty="0">
                <a:latin typeface="Calibri"/>
                <a:cs typeface="Calibri"/>
              </a:rPr>
              <a:t>Caesar</a:t>
            </a:r>
            <a:r>
              <a:rPr sz="3250" b="0" spc="-60" dirty="0">
                <a:latin typeface="Calibri"/>
                <a:cs typeface="Calibri"/>
              </a:rPr>
              <a:t> </a:t>
            </a:r>
            <a:r>
              <a:rPr sz="3250" b="0" dirty="0">
                <a:latin typeface="Calibri"/>
                <a:cs typeface="Calibri"/>
              </a:rPr>
              <a:t>Cipher</a:t>
            </a:r>
            <a:endParaRPr sz="325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76731" y="1807464"/>
            <a:ext cx="5015230" cy="14465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329565" indent="-317500">
              <a:lnSpc>
                <a:spcPct val="100000"/>
              </a:lnSpc>
              <a:spcBef>
                <a:spcPts val="120"/>
              </a:spcBef>
              <a:buSzPct val="95918"/>
              <a:buFont typeface="Arial Narrow"/>
              <a:buChar char="•"/>
              <a:tabLst>
                <a:tab pos="330200" algn="l"/>
              </a:tabLst>
            </a:pPr>
            <a:r>
              <a:rPr sz="2450" spc="5" dirty="0">
                <a:latin typeface="Calibri"/>
                <a:cs typeface="Calibri"/>
              </a:rPr>
              <a:t>Let’s encrypt </a:t>
            </a:r>
            <a:r>
              <a:rPr sz="2450" dirty="0">
                <a:latin typeface="Calibri"/>
                <a:cs typeface="Calibri"/>
              </a:rPr>
              <a:t>Caesar’s </a:t>
            </a:r>
            <a:r>
              <a:rPr sz="2450" spc="5" dirty="0">
                <a:latin typeface="Calibri"/>
                <a:cs typeface="Calibri"/>
              </a:rPr>
              <a:t>order </a:t>
            </a:r>
            <a:r>
              <a:rPr sz="2450" dirty="0">
                <a:latin typeface="Calibri"/>
                <a:cs typeface="Calibri"/>
              </a:rPr>
              <a:t>for</a:t>
            </a:r>
            <a:r>
              <a:rPr sz="2450" spc="210" dirty="0">
                <a:latin typeface="Calibri"/>
                <a:cs typeface="Calibri"/>
              </a:rPr>
              <a:t> </a:t>
            </a:r>
            <a:r>
              <a:rPr sz="2450" spc="5" dirty="0">
                <a:latin typeface="Calibri"/>
                <a:cs typeface="Calibri"/>
              </a:rPr>
              <a:t>him!</a:t>
            </a:r>
            <a:endParaRPr sz="245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600">
              <a:latin typeface="Calibri"/>
              <a:cs typeface="Calibri"/>
            </a:endParaRPr>
          </a:p>
          <a:p>
            <a:pPr marR="283210" algn="ctr">
              <a:lnSpc>
                <a:spcPct val="100000"/>
              </a:lnSpc>
              <a:spcBef>
                <a:spcPts val="1745"/>
              </a:spcBef>
            </a:pPr>
            <a:r>
              <a:rPr sz="2750" i="1" spc="5" dirty="0">
                <a:latin typeface="Times New Roman"/>
                <a:cs typeface="Times New Roman"/>
              </a:rPr>
              <a:t>Attack </a:t>
            </a:r>
            <a:r>
              <a:rPr sz="2750" i="1" spc="10" dirty="0">
                <a:latin typeface="Times New Roman"/>
                <a:cs typeface="Times New Roman"/>
              </a:rPr>
              <a:t>at</a:t>
            </a:r>
            <a:r>
              <a:rPr sz="2750" i="1" spc="75" dirty="0">
                <a:latin typeface="Times New Roman"/>
                <a:cs typeface="Times New Roman"/>
              </a:rPr>
              <a:t> </a:t>
            </a:r>
            <a:r>
              <a:rPr sz="2750" i="1" spc="10" dirty="0">
                <a:latin typeface="Times New Roman"/>
                <a:cs typeface="Times New Roman"/>
              </a:rPr>
              <a:t>once</a:t>
            </a:r>
            <a:endParaRPr sz="2750">
              <a:latin typeface="Times New Roman"/>
              <a:cs typeface="Times New Roman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2805684" y="4010152"/>
          <a:ext cx="4429125" cy="281025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12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16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2336">
                <a:tc gridSpan="2">
                  <a:txBody>
                    <a:bodyPr/>
                    <a:lstStyle/>
                    <a:p>
                      <a:pPr marL="1033144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2150" b="1" spc="-5" dirty="0">
                          <a:latin typeface="Calibri"/>
                          <a:cs typeface="Calibri"/>
                        </a:rPr>
                        <a:t>Shift </a:t>
                      </a:r>
                      <a:r>
                        <a:rPr sz="2150" b="1" dirty="0">
                          <a:latin typeface="Calibri"/>
                          <a:cs typeface="Calibri"/>
                        </a:rPr>
                        <a:t>each </a:t>
                      </a:r>
                      <a:r>
                        <a:rPr sz="2150" b="1" spc="-15" dirty="0">
                          <a:latin typeface="Calibri"/>
                          <a:cs typeface="Calibri"/>
                        </a:rPr>
                        <a:t>letter </a:t>
                      </a:r>
                      <a:r>
                        <a:rPr sz="2150" b="1" dirty="0">
                          <a:latin typeface="Calibri"/>
                          <a:cs typeface="Calibri"/>
                        </a:rPr>
                        <a:t>by</a:t>
                      </a:r>
                      <a:r>
                        <a:rPr sz="2150" b="1" spc="2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150" b="1" spc="5" dirty="0">
                          <a:latin typeface="Calibri"/>
                          <a:cs typeface="Calibri"/>
                        </a:rPr>
                        <a:t>3</a:t>
                      </a:r>
                      <a:endParaRPr sz="2150">
                        <a:latin typeface="Calibri"/>
                        <a:cs typeface="Calibri"/>
                      </a:endParaRPr>
                    </a:p>
                  </a:txBody>
                  <a:tcPr marL="0" marR="0" marT="1968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2335">
                <a:tc>
                  <a:txBody>
                    <a:bodyPr/>
                    <a:lstStyle/>
                    <a:p>
                      <a:pPr marL="4445"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2150" b="1" spc="-10" dirty="0">
                          <a:latin typeface="Calibri"/>
                          <a:cs typeface="Calibri"/>
                        </a:rPr>
                        <a:t>Plaintext</a:t>
                      </a:r>
                      <a:endParaRPr sz="2150">
                        <a:latin typeface="Calibri"/>
                        <a:cs typeface="Calibri"/>
                      </a:endParaRPr>
                    </a:p>
                  </a:txBody>
                  <a:tcPr marL="0" marR="0" marT="190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2150" b="1" spc="-10" dirty="0">
                          <a:latin typeface="Calibri"/>
                          <a:cs typeface="Calibri"/>
                        </a:rPr>
                        <a:t>Ciphertext</a:t>
                      </a:r>
                      <a:endParaRPr sz="2150">
                        <a:latin typeface="Calibri"/>
                        <a:cs typeface="Calibri"/>
                      </a:endParaRPr>
                    </a:p>
                  </a:txBody>
                  <a:tcPr marL="0" marR="0" marT="190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9288"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2150" b="1" dirty="0">
                          <a:latin typeface="Calibri"/>
                          <a:cs typeface="Calibri"/>
                        </a:rPr>
                        <a:t>A</a:t>
                      </a:r>
                      <a:endParaRPr sz="2150">
                        <a:latin typeface="Calibri"/>
                        <a:cs typeface="Calibri"/>
                      </a:endParaRPr>
                    </a:p>
                  </a:txBody>
                  <a:tcPr marL="0" marR="0" marT="1968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2150" b="1" dirty="0">
                          <a:latin typeface="Calibri"/>
                          <a:cs typeface="Calibri"/>
                        </a:rPr>
                        <a:t>D</a:t>
                      </a:r>
                      <a:endParaRPr sz="2150">
                        <a:latin typeface="Calibri"/>
                        <a:cs typeface="Calibri"/>
                      </a:endParaRPr>
                    </a:p>
                  </a:txBody>
                  <a:tcPr marL="0" marR="0" marT="1968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2336"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2150" b="1" dirty="0">
                          <a:latin typeface="Calibri"/>
                          <a:cs typeface="Calibri"/>
                        </a:rPr>
                        <a:t>T</a:t>
                      </a:r>
                      <a:endParaRPr sz="2150">
                        <a:latin typeface="Calibri"/>
                        <a:cs typeface="Calibri"/>
                      </a:endParaRPr>
                    </a:p>
                  </a:txBody>
                  <a:tcPr marL="0" marR="0" marT="2222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2150" b="1" dirty="0">
                          <a:latin typeface="Calibri"/>
                          <a:cs typeface="Calibri"/>
                        </a:rPr>
                        <a:t>W</a:t>
                      </a:r>
                      <a:endParaRPr sz="2150">
                        <a:latin typeface="Calibri"/>
                        <a:cs typeface="Calibri"/>
                      </a:endParaRPr>
                    </a:p>
                  </a:txBody>
                  <a:tcPr marL="0" marR="0" marT="2222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233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2150" b="1" dirty="0">
                          <a:latin typeface="Calibri"/>
                          <a:cs typeface="Calibri"/>
                        </a:rPr>
                        <a:t>C</a:t>
                      </a:r>
                      <a:endParaRPr sz="2150">
                        <a:latin typeface="Calibri"/>
                        <a:cs typeface="Calibri"/>
                      </a:endParaRPr>
                    </a:p>
                  </a:txBody>
                  <a:tcPr marL="0" marR="0" marT="190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2150" b="1" dirty="0">
                          <a:latin typeface="Calibri"/>
                          <a:cs typeface="Calibri"/>
                        </a:rPr>
                        <a:t>F</a:t>
                      </a:r>
                      <a:endParaRPr sz="2150">
                        <a:latin typeface="Calibri"/>
                        <a:cs typeface="Calibri"/>
                      </a:endParaRPr>
                    </a:p>
                  </a:txBody>
                  <a:tcPr marL="0" marR="0" marT="190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2335"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2150" b="1" dirty="0">
                          <a:latin typeface="Calibri"/>
                          <a:cs typeface="Calibri"/>
                        </a:rPr>
                        <a:t>K</a:t>
                      </a:r>
                      <a:endParaRPr sz="2150">
                        <a:latin typeface="Calibri"/>
                        <a:cs typeface="Calibri"/>
                      </a:endParaRPr>
                    </a:p>
                  </a:txBody>
                  <a:tcPr marL="0" marR="0" marT="190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2150" b="1" dirty="0">
                          <a:latin typeface="Calibri"/>
                          <a:cs typeface="Calibri"/>
                        </a:rPr>
                        <a:t>N</a:t>
                      </a:r>
                      <a:endParaRPr sz="2150">
                        <a:latin typeface="Calibri"/>
                        <a:cs typeface="Calibri"/>
                      </a:endParaRPr>
                    </a:p>
                  </a:txBody>
                  <a:tcPr marL="0" marR="0" marT="190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9288"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2150" b="1" dirty="0">
                          <a:latin typeface="Calibri"/>
                          <a:cs typeface="Calibri"/>
                        </a:rPr>
                        <a:t>O</a:t>
                      </a:r>
                      <a:endParaRPr sz="2150">
                        <a:latin typeface="Calibri"/>
                        <a:cs typeface="Calibri"/>
                      </a:endParaRPr>
                    </a:p>
                  </a:txBody>
                  <a:tcPr marL="0" marR="0" marT="1968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2150" b="1" dirty="0">
                          <a:latin typeface="Calibri"/>
                          <a:cs typeface="Calibri"/>
                        </a:rPr>
                        <a:t>R</a:t>
                      </a:r>
                      <a:endParaRPr sz="2150">
                        <a:latin typeface="Calibri"/>
                        <a:cs typeface="Calibri"/>
                      </a:endParaRPr>
                    </a:p>
                  </a:txBody>
                  <a:tcPr marL="0" marR="0" marT="1968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7" name="object 7"/>
          <p:cNvSpPr/>
          <p:nvPr/>
        </p:nvSpPr>
        <p:spPr>
          <a:xfrm>
            <a:off x="5420868" y="2937256"/>
            <a:ext cx="2916934" cy="28955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" name="object 8"/>
          <p:cNvGrpSpPr/>
          <p:nvPr/>
        </p:nvGrpSpPr>
        <p:grpSpPr>
          <a:xfrm>
            <a:off x="4334255" y="2966211"/>
            <a:ext cx="847725" cy="195580"/>
            <a:chOff x="4334255" y="2966211"/>
            <a:chExt cx="847725" cy="195580"/>
          </a:xfrm>
        </p:grpSpPr>
        <p:sp>
          <p:nvSpPr>
            <p:cNvPr id="9" name="object 9"/>
            <p:cNvSpPr/>
            <p:nvPr/>
          </p:nvSpPr>
          <p:spPr>
            <a:xfrm>
              <a:off x="4346447" y="2987547"/>
              <a:ext cx="820419" cy="149860"/>
            </a:xfrm>
            <a:custGeom>
              <a:avLst/>
              <a:gdLst/>
              <a:ahLst/>
              <a:cxnLst/>
              <a:rect l="l" t="t" r="r" b="b"/>
              <a:pathLst>
                <a:path w="820420" h="149860">
                  <a:moveTo>
                    <a:pt x="746760" y="0"/>
                  </a:moveTo>
                  <a:lnTo>
                    <a:pt x="746760" y="39624"/>
                  </a:lnTo>
                  <a:lnTo>
                    <a:pt x="0" y="39624"/>
                  </a:lnTo>
                  <a:lnTo>
                    <a:pt x="0" y="112775"/>
                  </a:lnTo>
                  <a:lnTo>
                    <a:pt x="746760" y="112775"/>
                  </a:lnTo>
                  <a:lnTo>
                    <a:pt x="746760" y="149351"/>
                  </a:lnTo>
                  <a:lnTo>
                    <a:pt x="819912" y="76200"/>
                  </a:lnTo>
                  <a:lnTo>
                    <a:pt x="746760" y="0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334255" y="2966211"/>
              <a:ext cx="847725" cy="195580"/>
            </a:xfrm>
            <a:custGeom>
              <a:avLst/>
              <a:gdLst/>
              <a:ahLst/>
              <a:cxnLst/>
              <a:rect l="l" t="t" r="r" b="b"/>
              <a:pathLst>
                <a:path w="847725" h="195580">
                  <a:moveTo>
                    <a:pt x="749808" y="134112"/>
                  </a:moveTo>
                  <a:lnTo>
                    <a:pt x="749808" y="195072"/>
                  </a:lnTo>
                  <a:lnTo>
                    <a:pt x="774192" y="170687"/>
                  </a:lnTo>
                  <a:lnTo>
                    <a:pt x="768096" y="170687"/>
                  </a:lnTo>
                  <a:lnTo>
                    <a:pt x="752856" y="164591"/>
                  </a:lnTo>
                  <a:lnTo>
                    <a:pt x="768096" y="148716"/>
                  </a:lnTo>
                  <a:lnTo>
                    <a:pt x="768096" y="143255"/>
                  </a:lnTo>
                  <a:lnTo>
                    <a:pt x="758952" y="143255"/>
                  </a:lnTo>
                  <a:lnTo>
                    <a:pt x="749808" y="134112"/>
                  </a:lnTo>
                  <a:close/>
                </a:path>
                <a:path w="847725" h="195580">
                  <a:moveTo>
                    <a:pt x="768096" y="148716"/>
                  </a:moveTo>
                  <a:lnTo>
                    <a:pt x="752856" y="164591"/>
                  </a:lnTo>
                  <a:lnTo>
                    <a:pt x="768096" y="170687"/>
                  </a:lnTo>
                  <a:lnTo>
                    <a:pt x="768096" y="148716"/>
                  </a:lnTo>
                  <a:close/>
                </a:path>
                <a:path w="847725" h="195580">
                  <a:moveTo>
                    <a:pt x="818543" y="96167"/>
                  </a:moveTo>
                  <a:lnTo>
                    <a:pt x="768096" y="148716"/>
                  </a:lnTo>
                  <a:lnTo>
                    <a:pt x="768096" y="170687"/>
                  </a:lnTo>
                  <a:lnTo>
                    <a:pt x="774192" y="170687"/>
                  </a:lnTo>
                  <a:lnTo>
                    <a:pt x="841248" y="103632"/>
                  </a:lnTo>
                  <a:lnTo>
                    <a:pt x="826008" y="103632"/>
                  </a:lnTo>
                  <a:lnTo>
                    <a:pt x="818543" y="96167"/>
                  </a:lnTo>
                  <a:close/>
                </a:path>
                <a:path w="847725" h="195580">
                  <a:moveTo>
                    <a:pt x="749808" y="48767"/>
                  </a:moveTo>
                  <a:lnTo>
                    <a:pt x="0" y="48767"/>
                  </a:lnTo>
                  <a:lnTo>
                    <a:pt x="0" y="143255"/>
                  </a:lnTo>
                  <a:lnTo>
                    <a:pt x="749808" y="143255"/>
                  </a:lnTo>
                  <a:lnTo>
                    <a:pt x="749808" y="134112"/>
                  </a:lnTo>
                  <a:lnTo>
                    <a:pt x="21336" y="134112"/>
                  </a:lnTo>
                  <a:lnTo>
                    <a:pt x="12192" y="124967"/>
                  </a:lnTo>
                  <a:lnTo>
                    <a:pt x="21336" y="124967"/>
                  </a:lnTo>
                  <a:lnTo>
                    <a:pt x="21336" y="70103"/>
                  </a:lnTo>
                  <a:lnTo>
                    <a:pt x="12192" y="70103"/>
                  </a:lnTo>
                  <a:lnTo>
                    <a:pt x="21336" y="60960"/>
                  </a:lnTo>
                  <a:lnTo>
                    <a:pt x="749808" y="60960"/>
                  </a:lnTo>
                  <a:lnTo>
                    <a:pt x="749808" y="48767"/>
                  </a:lnTo>
                  <a:close/>
                </a:path>
                <a:path w="847725" h="195580">
                  <a:moveTo>
                    <a:pt x="768096" y="124967"/>
                  </a:moveTo>
                  <a:lnTo>
                    <a:pt x="21336" y="124967"/>
                  </a:lnTo>
                  <a:lnTo>
                    <a:pt x="21336" y="134112"/>
                  </a:lnTo>
                  <a:lnTo>
                    <a:pt x="749808" y="134112"/>
                  </a:lnTo>
                  <a:lnTo>
                    <a:pt x="758952" y="143255"/>
                  </a:lnTo>
                  <a:lnTo>
                    <a:pt x="768096" y="143255"/>
                  </a:lnTo>
                  <a:lnTo>
                    <a:pt x="768096" y="124967"/>
                  </a:lnTo>
                  <a:close/>
                </a:path>
                <a:path w="847725" h="195580">
                  <a:moveTo>
                    <a:pt x="21336" y="124967"/>
                  </a:moveTo>
                  <a:lnTo>
                    <a:pt x="12192" y="124967"/>
                  </a:lnTo>
                  <a:lnTo>
                    <a:pt x="21336" y="134112"/>
                  </a:lnTo>
                  <a:lnTo>
                    <a:pt x="21336" y="124967"/>
                  </a:lnTo>
                  <a:close/>
                </a:path>
                <a:path w="847725" h="195580">
                  <a:moveTo>
                    <a:pt x="826008" y="88391"/>
                  </a:moveTo>
                  <a:lnTo>
                    <a:pt x="818543" y="96167"/>
                  </a:lnTo>
                  <a:lnTo>
                    <a:pt x="826008" y="103632"/>
                  </a:lnTo>
                  <a:lnTo>
                    <a:pt x="826008" y="88391"/>
                  </a:lnTo>
                  <a:close/>
                </a:path>
                <a:path w="847725" h="195580">
                  <a:moveTo>
                    <a:pt x="838200" y="88391"/>
                  </a:moveTo>
                  <a:lnTo>
                    <a:pt x="826008" y="88391"/>
                  </a:lnTo>
                  <a:lnTo>
                    <a:pt x="826008" y="103632"/>
                  </a:lnTo>
                  <a:lnTo>
                    <a:pt x="841248" y="103632"/>
                  </a:lnTo>
                  <a:lnTo>
                    <a:pt x="847344" y="97536"/>
                  </a:lnTo>
                  <a:lnTo>
                    <a:pt x="838200" y="88391"/>
                  </a:lnTo>
                  <a:close/>
                </a:path>
                <a:path w="847725" h="195580">
                  <a:moveTo>
                    <a:pt x="771144" y="21336"/>
                  </a:moveTo>
                  <a:lnTo>
                    <a:pt x="768096" y="21336"/>
                  </a:lnTo>
                  <a:lnTo>
                    <a:pt x="768096" y="45719"/>
                  </a:lnTo>
                  <a:lnTo>
                    <a:pt x="818543" y="96167"/>
                  </a:lnTo>
                  <a:lnTo>
                    <a:pt x="826008" y="88391"/>
                  </a:lnTo>
                  <a:lnTo>
                    <a:pt x="838200" y="88391"/>
                  </a:lnTo>
                  <a:lnTo>
                    <a:pt x="771144" y="21336"/>
                  </a:lnTo>
                  <a:close/>
                </a:path>
                <a:path w="847725" h="195580">
                  <a:moveTo>
                    <a:pt x="21336" y="60960"/>
                  </a:moveTo>
                  <a:lnTo>
                    <a:pt x="12192" y="70103"/>
                  </a:lnTo>
                  <a:lnTo>
                    <a:pt x="21336" y="70103"/>
                  </a:lnTo>
                  <a:lnTo>
                    <a:pt x="21336" y="60960"/>
                  </a:lnTo>
                  <a:close/>
                </a:path>
                <a:path w="847725" h="195580">
                  <a:moveTo>
                    <a:pt x="768096" y="48767"/>
                  </a:moveTo>
                  <a:lnTo>
                    <a:pt x="758952" y="48767"/>
                  </a:lnTo>
                  <a:lnTo>
                    <a:pt x="749808" y="60960"/>
                  </a:lnTo>
                  <a:lnTo>
                    <a:pt x="21336" y="60960"/>
                  </a:lnTo>
                  <a:lnTo>
                    <a:pt x="21336" y="70103"/>
                  </a:lnTo>
                  <a:lnTo>
                    <a:pt x="768096" y="70103"/>
                  </a:lnTo>
                  <a:lnTo>
                    <a:pt x="768096" y="48767"/>
                  </a:lnTo>
                  <a:close/>
                </a:path>
                <a:path w="847725" h="195580">
                  <a:moveTo>
                    <a:pt x="749808" y="0"/>
                  </a:moveTo>
                  <a:lnTo>
                    <a:pt x="749808" y="60960"/>
                  </a:lnTo>
                  <a:lnTo>
                    <a:pt x="758952" y="48767"/>
                  </a:lnTo>
                  <a:lnTo>
                    <a:pt x="768096" y="48767"/>
                  </a:lnTo>
                  <a:lnTo>
                    <a:pt x="768096" y="45719"/>
                  </a:lnTo>
                  <a:lnTo>
                    <a:pt x="752856" y="30479"/>
                  </a:lnTo>
                  <a:lnTo>
                    <a:pt x="768096" y="21336"/>
                  </a:lnTo>
                  <a:lnTo>
                    <a:pt x="771144" y="21336"/>
                  </a:lnTo>
                  <a:lnTo>
                    <a:pt x="749808" y="0"/>
                  </a:lnTo>
                  <a:close/>
                </a:path>
                <a:path w="847725" h="195580">
                  <a:moveTo>
                    <a:pt x="768096" y="21336"/>
                  </a:moveTo>
                  <a:lnTo>
                    <a:pt x="752856" y="30479"/>
                  </a:lnTo>
                  <a:lnTo>
                    <a:pt x="768096" y="45719"/>
                  </a:lnTo>
                  <a:lnTo>
                    <a:pt x="768096" y="2133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4614164" y="7127730"/>
            <a:ext cx="1468755" cy="2235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39"/>
              </a:lnSpc>
            </a:pPr>
            <a:r>
              <a:rPr sz="1400" spc="-20" dirty="0">
                <a:latin typeface="Arial"/>
                <a:cs typeface="Arial"/>
                <a:hlinkClick r:id="rId5"/>
              </a:rPr>
              <a:t>www.variability.org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531095" y="6998716"/>
            <a:ext cx="414527" cy="4114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71144" y="7007859"/>
            <a:ext cx="390144" cy="3931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76731" y="777239"/>
            <a:ext cx="2075814" cy="52324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250" b="0" spc="5" dirty="0">
                <a:latin typeface="Arial"/>
                <a:cs typeface="Arial"/>
              </a:rPr>
              <a:t>Exercise</a:t>
            </a:r>
            <a:r>
              <a:rPr sz="3250" b="0" spc="-85" dirty="0">
                <a:latin typeface="Arial"/>
                <a:cs typeface="Arial"/>
              </a:rPr>
              <a:t> </a:t>
            </a:r>
            <a:r>
              <a:rPr sz="3250" b="0" spc="5" dirty="0">
                <a:latin typeface="Arial"/>
                <a:cs typeface="Arial"/>
              </a:rPr>
              <a:t>2:</a:t>
            </a:r>
            <a:endParaRPr sz="32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614164" y="7127730"/>
            <a:ext cx="1468755" cy="2235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39"/>
              </a:lnSpc>
            </a:pPr>
            <a:r>
              <a:rPr sz="1400" spc="-20" dirty="0">
                <a:latin typeface="Arial"/>
                <a:cs typeface="Arial"/>
                <a:hlinkClick r:id="rId4"/>
              </a:rPr>
              <a:t>www.variability.org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76731" y="2185415"/>
            <a:ext cx="7965440" cy="3432175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219710" marR="5080" indent="-207645">
              <a:lnSpc>
                <a:spcPct val="102000"/>
              </a:lnSpc>
              <a:spcBef>
                <a:spcPts val="60"/>
              </a:spcBef>
              <a:buSzPct val="95918"/>
              <a:buFont typeface="Arial Narrow"/>
              <a:buChar char="•"/>
              <a:tabLst>
                <a:tab pos="330200" algn="l"/>
              </a:tabLst>
            </a:pPr>
            <a:r>
              <a:rPr sz="2450" spc="5" dirty="0">
                <a:latin typeface="Calibri"/>
                <a:cs typeface="Calibri"/>
              </a:rPr>
              <a:t>What is </a:t>
            </a:r>
            <a:r>
              <a:rPr sz="2450" spc="10" dirty="0">
                <a:latin typeface="Calibri"/>
                <a:cs typeface="Calibri"/>
              </a:rPr>
              <a:t>the </a:t>
            </a:r>
            <a:r>
              <a:rPr sz="2450" dirty="0">
                <a:latin typeface="Calibri"/>
                <a:cs typeface="Calibri"/>
              </a:rPr>
              <a:t>Caesar </a:t>
            </a:r>
            <a:r>
              <a:rPr sz="2450" spc="5" dirty="0">
                <a:latin typeface="Calibri"/>
                <a:cs typeface="Calibri"/>
              </a:rPr>
              <a:t>Cipher </a:t>
            </a:r>
            <a:r>
              <a:rPr sz="2450" dirty="0">
                <a:latin typeface="Calibri"/>
                <a:cs typeface="Calibri"/>
              </a:rPr>
              <a:t>for </a:t>
            </a:r>
            <a:r>
              <a:rPr sz="2450" spc="10" dirty="0">
                <a:latin typeface="Calibri"/>
                <a:cs typeface="Calibri"/>
              </a:rPr>
              <a:t>the </a:t>
            </a:r>
            <a:r>
              <a:rPr sz="2450" spc="5" dirty="0">
                <a:latin typeface="Calibri"/>
                <a:cs typeface="Calibri"/>
              </a:rPr>
              <a:t>following plaintext input?  Use </a:t>
            </a:r>
            <a:r>
              <a:rPr sz="2450" dirty="0">
                <a:latin typeface="Calibri"/>
                <a:cs typeface="Calibri"/>
              </a:rPr>
              <a:t>left shift of </a:t>
            </a:r>
            <a:r>
              <a:rPr sz="2450" spc="10" dirty="0">
                <a:latin typeface="Calibri"/>
                <a:cs typeface="Calibri"/>
              </a:rPr>
              <a:t>4 </a:t>
            </a:r>
            <a:r>
              <a:rPr sz="2450" dirty="0">
                <a:latin typeface="Calibri"/>
                <a:cs typeface="Calibri"/>
              </a:rPr>
              <a:t>(A </a:t>
            </a:r>
            <a:r>
              <a:rPr sz="2450" spc="20" dirty="0">
                <a:latin typeface="Wingdings"/>
                <a:cs typeface="Wingdings"/>
              </a:rPr>
              <a:t></a:t>
            </a:r>
            <a:r>
              <a:rPr sz="2450" spc="20" dirty="0">
                <a:latin typeface="Times New Roman"/>
                <a:cs typeface="Times New Roman"/>
              </a:rPr>
              <a:t> </a:t>
            </a:r>
            <a:r>
              <a:rPr sz="2450" dirty="0">
                <a:latin typeface="Calibri"/>
                <a:cs typeface="Calibri"/>
              </a:rPr>
              <a:t>E, </a:t>
            </a:r>
            <a:r>
              <a:rPr sz="2450" spc="10" dirty="0">
                <a:latin typeface="Calibri"/>
                <a:cs typeface="Calibri"/>
              </a:rPr>
              <a:t>B </a:t>
            </a:r>
            <a:r>
              <a:rPr sz="2450" spc="20" dirty="0">
                <a:latin typeface="Wingdings"/>
                <a:cs typeface="Wingdings"/>
              </a:rPr>
              <a:t></a:t>
            </a:r>
            <a:r>
              <a:rPr sz="2450" spc="20" dirty="0">
                <a:latin typeface="Times New Roman"/>
                <a:cs typeface="Times New Roman"/>
              </a:rPr>
              <a:t> </a:t>
            </a:r>
            <a:r>
              <a:rPr sz="2450" dirty="0">
                <a:latin typeface="Calibri"/>
                <a:cs typeface="Calibri"/>
              </a:rPr>
              <a:t>F, </a:t>
            </a:r>
            <a:r>
              <a:rPr sz="2450" spc="5" dirty="0">
                <a:latin typeface="Calibri"/>
                <a:cs typeface="Calibri"/>
              </a:rPr>
              <a:t>and so</a:t>
            </a:r>
            <a:r>
              <a:rPr sz="2450" spc="165" dirty="0">
                <a:latin typeface="Calibri"/>
                <a:cs typeface="Calibri"/>
              </a:rPr>
              <a:t> </a:t>
            </a:r>
            <a:r>
              <a:rPr sz="2450" dirty="0">
                <a:latin typeface="Calibri"/>
                <a:cs typeface="Calibri"/>
              </a:rPr>
              <a:t>on)</a:t>
            </a:r>
            <a:endParaRPr sz="2450">
              <a:latin typeface="Calibri"/>
              <a:cs typeface="Calibri"/>
            </a:endParaRPr>
          </a:p>
          <a:p>
            <a:pPr marL="634365" lvl="1" indent="-317500">
              <a:lnSpc>
                <a:spcPct val="100000"/>
              </a:lnSpc>
              <a:spcBef>
                <a:spcPts val="40"/>
              </a:spcBef>
              <a:buSzPct val="95918"/>
              <a:buFont typeface="Arial Narrow"/>
              <a:buChar char="•"/>
              <a:tabLst>
                <a:tab pos="635000" algn="l"/>
              </a:tabLst>
            </a:pPr>
            <a:r>
              <a:rPr sz="2450" spc="5" dirty="0">
                <a:latin typeface="Calibri"/>
                <a:cs typeface="Calibri"/>
              </a:rPr>
              <a:t>Plaintext: </a:t>
            </a:r>
            <a:r>
              <a:rPr sz="2450" b="1" spc="10" dirty="0">
                <a:solidFill>
                  <a:srgbClr val="0000CC"/>
                </a:solidFill>
                <a:latin typeface="Calibri"/>
                <a:cs typeface="Calibri"/>
              </a:rPr>
              <a:t>WE </a:t>
            </a:r>
            <a:r>
              <a:rPr sz="2450" b="1" spc="5" dirty="0">
                <a:solidFill>
                  <a:srgbClr val="0000CC"/>
                </a:solidFill>
                <a:latin typeface="Calibri"/>
                <a:cs typeface="Calibri"/>
              </a:rPr>
              <a:t>ARE </a:t>
            </a:r>
            <a:r>
              <a:rPr sz="2450" b="1" spc="10" dirty="0">
                <a:solidFill>
                  <a:srgbClr val="0000CC"/>
                </a:solidFill>
                <a:latin typeface="Calibri"/>
                <a:cs typeface="Calibri"/>
              </a:rPr>
              <a:t>OUT </a:t>
            </a:r>
            <a:r>
              <a:rPr sz="2450" b="1" spc="15" dirty="0">
                <a:solidFill>
                  <a:srgbClr val="0000CC"/>
                </a:solidFill>
                <a:latin typeface="Calibri"/>
                <a:cs typeface="Calibri"/>
              </a:rPr>
              <a:t>OF</a:t>
            </a:r>
            <a:r>
              <a:rPr sz="2450" b="1" spc="135" dirty="0">
                <a:solidFill>
                  <a:srgbClr val="0000CC"/>
                </a:solidFill>
                <a:latin typeface="Calibri"/>
                <a:cs typeface="Calibri"/>
              </a:rPr>
              <a:t> </a:t>
            </a:r>
            <a:r>
              <a:rPr sz="2450" b="1" spc="5" dirty="0">
                <a:solidFill>
                  <a:srgbClr val="0000CC"/>
                </a:solidFill>
                <a:latin typeface="Calibri"/>
                <a:cs typeface="Calibri"/>
              </a:rPr>
              <a:t>SUPPLIES</a:t>
            </a:r>
            <a:endParaRPr sz="2450">
              <a:latin typeface="Calibri"/>
              <a:cs typeface="Calibri"/>
            </a:endParaRPr>
          </a:p>
          <a:p>
            <a:pPr marL="634365" lvl="1" indent="-317500">
              <a:lnSpc>
                <a:spcPct val="100000"/>
              </a:lnSpc>
              <a:spcBef>
                <a:spcPts val="35"/>
              </a:spcBef>
              <a:buSzPct val="95918"/>
              <a:buFont typeface="Arial Narrow"/>
              <a:buChar char="•"/>
              <a:tabLst>
                <a:tab pos="635000" algn="l"/>
              </a:tabLst>
            </a:pPr>
            <a:r>
              <a:rPr sz="2450" spc="5" dirty="0">
                <a:latin typeface="Calibri"/>
                <a:cs typeface="Calibri"/>
              </a:rPr>
              <a:t>Ciphertext:</a:t>
            </a:r>
            <a:endParaRPr sz="245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buFont typeface="Arial Narrow"/>
              <a:buChar char="•"/>
            </a:pPr>
            <a:endParaRPr sz="26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30"/>
              </a:spcBef>
              <a:buFont typeface="Arial Narrow"/>
              <a:buChar char="•"/>
            </a:pPr>
            <a:endParaRPr sz="2300">
              <a:latin typeface="Calibri"/>
              <a:cs typeface="Calibri"/>
            </a:endParaRPr>
          </a:p>
          <a:p>
            <a:pPr marL="329565" indent="-317500">
              <a:lnSpc>
                <a:spcPct val="100000"/>
              </a:lnSpc>
              <a:buSzPct val="95918"/>
              <a:buFont typeface="Arial Narrow"/>
              <a:buChar char="•"/>
              <a:tabLst>
                <a:tab pos="330200" algn="l"/>
              </a:tabLst>
            </a:pPr>
            <a:r>
              <a:rPr sz="2450" spc="5" dirty="0">
                <a:latin typeface="Calibri"/>
                <a:cs typeface="Calibri"/>
              </a:rPr>
              <a:t>Try deciphering </a:t>
            </a:r>
            <a:r>
              <a:rPr sz="2450" spc="10" dirty="0">
                <a:latin typeface="Calibri"/>
                <a:cs typeface="Calibri"/>
              </a:rPr>
              <a:t>this</a:t>
            </a:r>
            <a:r>
              <a:rPr sz="2450" spc="105" dirty="0">
                <a:latin typeface="Calibri"/>
                <a:cs typeface="Calibri"/>
              </a:rPr>
              <a:t> </a:t>
            </a:r>
            <a:r>
              <a:rPr sz="2450" spc="5" dirty="0">
                <a:latin typeface="Calibri"/>
                <a:cs typeface="Calibri"/>
              </a:rPr>
              <a:t>code</a:t>
            </a:r>
            <a:endParaRPr sz="2450">
              <a:latin typeface="Calibri"/>
              <a:cs typeface="Calibri"/>
            </a:endParaRPr>
          </a:p>
          <a:p>
            <a:pPr marL="634365" lvl="1" indent="-317500">
              <a:lnSpc>
                <a:spcPct val="100000"/>
              </a:lnSpc>
              <a:spcBef>
                <a:spcPts val="35"/>
              </a:spcBef>
              <a:buSzPct val="95918"/>
              <a:buFont typeface="Arial Narrow"/>
              <a:buChar char="•"/>
              <a:tabLst>
                <a:tab pos="635000" algn="l"/>
              </a:tabLst>
            </a:pPr>
            <a:r>
              <a:rPr sz="2450" spc="5" dirty="0">
                <a:latin typeface="Calibri"/>
                <a:cs typeface="Calibri"/>
              </a:rPr>
              <a:t>Ciphertext: </a:t>
            </a:r>
            <a:r>
              <a:rPr sz="2450" b="1" spc="10" dirty="0">
                <a:solidFill>
                  <a:srgbClr val="0000CC"/>
                </a:solidFill>
                <a:latin typeface="Calibri"/>
                <a:cs typeface="Calibri"/>
              </a:rPr>
              <a:t>HPPE</a:t>
            </a:r>
            <a:r>
              <a:rPr sz="2450" b="1" spc="80" dirty="0">
                <a:solidFill>
                  <a:srgbClr val="0000CC"/>
                </a:solidFill>
                <a:latin typeface="Calibri"/>
                <a:cs typeface="Calibri"/>
              </a:rPr>
              <a:t> </a:t>
            </a:r>
            <a:r>
              <a:rPr sz="2450" b="1" spc="5" dirty="0">
                <a:solidFill>
                  <a:srgbClr val="0000CC"/>
                </a:solidFill>
                <a:latin typeface="Calibri"/>
                <a:cs typeface="Calibri"/>
              </a:rPr>
              <a:t>KPC</a:t>
            </a:r>
            <a:endParaRPr sz="2450">
              <a:latin typeface="Calibri"/>
              <a:cs typeface="Calibri"/>
            </a:endParaRPr>
          </a:p>
          <a:p>
            <a:pPr marL="634365" lvl="1" indent="-317500">
              <a:lnSpc>
                <a:spcPct val="100000"/>
              </a:lnSpc>
              <a:spcBef>
                <a:spcPts val="35"/>
              </a:spcBef>
              <a:buSzPct val="95918"/>
              <a:buFont typeface="Arial Narrow"/>
              <a:buChar char="•"/>
              <a:tabLst>
                <a:tab pos="635000" algn="l"/>
              </a:tabLst>
            </a:pPr>
            <a:r>
              <a:rPr sz="2450" spc="5" dirty="0">
                <a:latin typeface="Calibri"/>
                <a:cs typeface="Calibri"/>
              </a:rPr>
              <a:t>Plaintext:</a:t>
            </a:r>
            <a:endParaRPr sz="24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531095" y="6998716"/>
            <a:ext cx="414527" cy="4114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71144" y="7007859"/>
            <a:ext cx="390144" cy="3931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76731" y="777239"/>
            <a:ext cx="3851910" cy="52324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250" b="0" spc="5" dirty="0">
                <a:latin typeface="Arial"/>
                <a:cs typeface="Arial"/>
              </a:rPr>
              <a:t>Exercise</a:t>
            </a:r>
            <a:r>
              <a:rPr sz="3250" b="0" spc="-80" dirty="0">
                <a:latin typeface="Arial"/>
                <a:cs typeface="Arial"/>
              </a:rPr>
              <a:t> </a:t>
            </a:r>
            <a:r>
              <a:rPr sz="3250" b="0" spc="5" dirty="0">
                <a:latin typeface="Arial"/>
                <a:cs typeface="Arial"/>
              </a:rPr>
              <a:t>2(Solution):</a:t>
            </a:r>
            <a:endParaRPr sz="32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614164" y="7127730"/>
            <a:ext cx="1468755" cy="2235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39"/>
              </a:lnSpc>
            </a:pPr>
            <a:r>
              <a:rPr sz="1400" spc="-20" dirty="0">
                <a:latin typeface="Arial"/>
                <a:cs typeface="Arial"/>
                <a:hlinkClick r:id="rId4"/>
              </a:rPr>
              <a:t>www.variability.org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76731" y="2185415"/>
            <a:ext cx="7965440" cy="3432175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219710" marR="5080" indent="-207645">
              <a:lnSpc>
                <a:spcPct val="102000"/>
              </a:lnSpc>
              <a:spcBef>
                <a:spcPts val="60"/>
              </a:spcBef>
              <a:buSzPct val="95918"/>
              <a:buFont typeface="Arial Narrow"/>
              <a:buChar char="•"/>
              <a:tabLst>
                <a:tab pos="330200" algn="l"/>
              </a:tabLst>
            </a:pPr>
            <a:r>
              <a:rPr sz="2450" spc="5" dirty="0">
                <a:latin typeface="Calibri"/>
                <a:cs typeface="Calibri"/>
              </a:rPr>
              <a:t>What is </a:t>
            </a:r>
            <a:r>
              <a:rPr sz="2450" spc="10" dirty="0">
                <a:latin typeface="Calibri"/>
                <a:cs typeface="Calibri"/>
              </a:rPr>
              <a:t>the </a:t>
            </a:r>
            <a:r>
              <a:rPr sz="2450" dirty="0">
                <a:latin typeface="Calibri"/>
                <a:cs typeface="Calibri"/>
              </a:rPr>
              <a:t>Caesar </a:t>
            </a:r>
            <a:r>
              <a:rPr sz="2450" spc="5" dirty="0">
                <a:latin typeface="Calibri"/>
                <a:cs typeface="Calibri"/>
              </a:rPr>
              <a:t>Cipher </a:t>
            </a:r>
            <a:r>
              <a:rPr sz="2450" dirty="0">
                <a:latin typeface="Calibri"/>
                <a:cs typeface="Calibri"/>
              </a:rPr>
              <a:t>for </a:t>
            </a:r>
            <a:r>
              <a:rPr sz="2450" spc="10" dirty="0">
                <a:latin typeface="Calibri"/>
                <a:cs typeface="Calibri"/>
              </a:rPr>
              <a:t>the </a:t>
            </a:r>
            <a:r>
              <a:rPr sz="2450" spc="5" dirty="0">
                <a:latin typeface="Calibri"/>
                <a:cs typeface="Calibri"/>
              </a:rPr>
              <a:t>following plaintext input?  Use </a:t>
            </a:r>
            <a:r>
              <a:rPr sz="2450" dirty="0">
                <a:latin typeface="Calibri"/>
                <a:cs typeface="Calibri"/>
              </a:rPr>
              <a:t>left shift of </a:t>
            </a:r>
            <a:r>
              <a:rPr sz="2450" spc="10" dirty="0">
                <a:latin typeface="Calibri"/>
                <a:cs typeface="Calibri"/>
              </a:rPr>
              <a:t>4 </a:t>
            </a:r>
            <a:r>
              <a:rPr sz="2450" dirty="0">
                <a:latin typeface="Calibri"/>
                <a:cs typeface="Calibri"/>
              </a:rPr>
              <a:t>(A </a:t>
            </a:r>
            <a:r>
              <a:rPr sz="2450" spc="20" dirty="0">
                <a:latin typeface="Wingdings"/>
                <a:cs typeface="Wingdings"/>
              </a:rPr>
              <a:t></a:t>
            </a:r>
            <a:r>
              <a:rPr sz="2450" spc="20" dirty="0">
                <a:latin typeface="Times New Roman"/>
                <a:cs typeface="Times New Roman"/>
              </a:rPr>
              <a:t> </a:t>
            </a:r>
            <a:r>
              <a:rPr sz="2450" dirty="0">
                <a:latin typeface="Calibri"/>
                <a:cs typeface="Calibri"/>
              </a:rPr>
              <a:t>E, </a:t>
            </a:r>
            <a:r>
              <a:rPr sz="2450" spc="10" dirty="0">
                <a:latin typeface="Calibri"/>
                <a:cs typeface="Calibri"/>
              </a:rPr>
              <a:t>B </a:t>
            </a:r>
            <a:r>
              <a:rPr sz="2450" spc="20" dirty="0">
                <a:latin typeface="Wingdings"/>
                <a:cs typeface="Wingdings"/>
              </a:rPr>
              <a:t></a:t>
            </a:r>
            <a:r>
              <a:rPr sz="2450" spc="20" dirty="0">
                <a:latin typeface="Times New Roman"/>
                <a:cs typeface="Times New Roman"/>
              </a:rPr>
              <a:t> </a:t>
            </a:r>
            <a:r>
              <a:rPr sz="2450" dirty="0">
                <a:latin typeface="Calibri"/>
                <a:cs typeface="Calibri"/>
              </a:rPr>
              <a:t>F, </a:t>
            </a:r>
            <a:r>
              <a:rPr sz="2450" spc="5" dirty="0">
                <a:latin typeface="Calibri"/>
                <a:cs typeface="Calibri"/>
              </a:rPr>
              <a:t>and so</a:t>
            </a:r>
            <a:r>
              <a:rPr sz="2450" spc="165" dirty="0">
                <a:latin typeface="Calibri"/>
                <a:cs typeface="Calibri"/>
              </a:rPr>
              <a:t> </a:t>
            </a:r>
            <a:r>
              <a:rPr sz="2450" dirty="0">
                <a:latin typeface="Calibri"/>
                <a:cs typeface="Calibri"/>
              </a:rPr>
              <a:t>on)</a:t>
            </a:r>
            <a:endParaRPr sz="2450">
              <a:latin typeface="Calibri"/>
              <a:cs typeface="Calibri"/>
            </a:endParaRPr>
          </a:p>
          <a:p>
            <a:pPr marL="634365" lvl="1" indent="-317500">
              <a:lnSpc>
                <a:spcPct val="100000"/>
              </a:lnSpc>
              <a:spcBef>
                <a:spcPts val="40"/>
              </a:spcBef>
              <a:buSzPct val="95918"/>
              <a:buFont typeface="Arial Narrow"/>
              <a:buChar char="•"/>
              <a:tabLst>
                <a:tab pos="635000" algn="l"/>
              </a:tabLst>
            </a:pPr>
            <a:r>
              <a:rPr sz="2450" spc="5" dirty="0">
                <a:latin typeface="Calibri"/>
                <a:cs typeface="Calibri"/>
              </a:rPr>
              <a:t>Plaintext: </a:t>
            </a:r>
            <a:r>
              <a:rPr sz="2450" b="1" spc="10" dirty="0">
                <a:solidFill>
                  <a:srgbClr val="0000CC"/>
                </a:solidFill>
                <a:latin typeface="Calibri"/>
                <a:cs typeface="Calibri"/>
              </a:rPr>
              <a:t>WE </a:t>
            </a:r>
            <a:r>
              <a:rPr sz="2450" b="1" spc="5" dirty="0">
                <a:solidFill>
                  <a:srgbClr val="0000CC"/>
                </a:solidFill>
                <a:latin typeface="Calibri"/>
                <a:cs typeface="Calibri"/>
              </a:rPr>
              <a:t>ARE </a:t>
            </a:r>
            <a:r>
              <a:rPr sz="2450" b="1" spc="10" dirty="0">
                <a:solidFill>
                  <a:srgbClr val="0000CC"/>
                </a:solidFill>
                <a:latin typeface="Calibri"/>
                <a:cs typeface="Calibri"/>
              </a:rPr>
              <a:t>OUT </a:t>
            </a:r>
            <a:r>
              <a:rPr sz="2450" b="1" spc="15" dirty="0">
                <a:solidFill>
                  <a:srgbClr val="0000CC"/>
                </a:solidFill>
                <a:latin typeface="Calibri"/>
                <a:cs typeface="Calibri"/>
              </a:rPr>
              <a:t>OF</a:t>
            </a:r>
            <a:r>
              <a:rPr sz="2450" b="1" spc="135" dirty="0">
                <a:solidFill>
                  <a:srgbClr val="0000CC"/>
                </a:solidFill>
                <a:latin typeface="Calibri"/>
                <a:cs typeface="Calibri"/>
              </a:rPr>
              <a:t> </a:t>
            </a:r>
            <a:r>
              <a:rPr sz="2450" b="1" spc="5" dirty="0">
                <a:solidFill>
                  <a:srgbClr val="0000CC"/>
                </a:solidFill>
                <a:latin typeface="Calibri"/>
                <a:cs typeface="Calibri"/>
              </a:rPr>
              <a:t>SUPPLIES</a:t>
            </a:r>
            <a:endParaRPr sz="2450">
              <a:latin typeface="Calibri"/>
              <a:cs typeface="Calibri"/>
            </a:endParaRPr>
          </a:p>
          <a:p>
            <a:pPr marL="634365" lvl="1" indent="-317500">
              <a:lnSpc>
                <a:spcPct val="100000"/>
              </a:lnSpc>
              <a:spcBef>
                <a:spcPts val="35"/>
              </a:spcBef>
              <a:buSzPct val="95918"/>
              <a:buFont typeface="Arial Narrow"/>
              <a:buChar char="•"/>
              <a:tabLst>
                <a:tab pos="635000" algn="l"/>
              </a:tabLst>
            </a:pPr>
            <a:r>
              <a:rPr sz="2450" spc="5" dirty="0">
                <a:latin typeface="Calibri"/>
                <a:cs typeface="Calibri"/>
              </a:rPr>
              <a:t>Ciphertext: </a:t>
            </a:r>
            <a:r>
              <a:rPr sz="2450" b="1" dirty="0">
                <a:solidFill>
                  <a:srgbClr val="00AF4F"/>
                </a:solidFill>
                <a:latin typeface="Calibri"/>
                <a:cs typeface="Calibri"/>
              </a:rPr>
              <a:t>AI </a:t>
            </a:r>
            <a:r>
              <a:rPr sz="2450" b="1" spc="5" dirty="0">
                <a:solidFill>
                  <a:srgbClr val="00AF4F"/>
                </a:solidFill>
                <a:latin typeface="Calibri"/>
                <a:cs typeface="Calibri"/>
              </a:rPr>
              <a:t>EVI </a:t>
            </a:r>
            <a:r>
              <a:rPr sz="2450" b="1" spc="15" dirty="0">
                <a:solidFill>
                  <a:srgbClr val="00AF4F"/>
                </a:solidFill>
                <a:latin typeface="Calibri"/>
                <a:cs typeface="Calibri"/>
              </a:rPr>
              <a:t>SYX </a:t>
            </a:r>
            <a:r>
              <a:rPr sz="2450" b="1" spc="10" dirty="0">
                <a:solidFill>
                  <a:srgbClr val="00AF4F"/>
                </a:solidFill>
                <a:latin typeface="Calibri"/>
                <a:cs typeface="Calibri"/>
              </a:rPr>
              <a:t>SJ</a:t>
            </a:r>
            <a:r>
              <a:rPr sz="2450" b="1" spc="90" dirty="0">
                <a:solidFill>
                  <a:srgbClr val="00AF4F"/>
                </a:solidFill>
                <a:latin typeface="Calibri"/>
                <a:cs typeface="Calibri"/>
              </a:rPr>
              <a:t> </a:t>
            </a:r>
            <a:r>
              <a:rPr sz="2450" b="1" spc="10" dirty="0">
                <a:solidFill>
                  <a:srgbClr val="00AF4F"/>
                </a:solidFill>
                <a:latin typeface="Calibri"/>
                <a:cs typeface="Calibri"/>
              </a:rPr>
              <a:t>WYTTPMIW</a:t>
            </a:r>
            <a:endParaRPr sz="245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buFont typeface="Arial Narrow"/>
              <a:buChar char="•"/>
            </a:pPr>
            <a:endParaRPr sz="26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30"/>
              </a:spcBef>
              <a:buFont typeface="Arial Narrow"/>
              <a:buChar char="•"/>
            </a:pPr>
            <a:endParaRPr sz="2300">
              <a:latin typeface="Calibri"/>
              <a:cs typeface="Calibri"/>
            </a:endParaRPr>
          </a:p>
          <a:p>
            <a:pPr marL="329565" indent="-317500">
              <a:lnSpc>
                <a:spcPct val="100000"/>
              </a:lnSpc>
              <a:buSzPct val="95918"/>
              <a:buFont typeface="Arial Narrow"/>
              <a:buChar char="•"/>
              <a:tabLst>
                <a:tab pos="330200" algn="l"/>
              </a:tabLst>
            </a:pPr>
            <a:r>
              <a:rPr sz="2450" spc="5" dirty="0">
                <a:latin typeface="Calibri"/>
                <a:cs typeface="Calibri"/>
              </a:rPr>
              <a:t>Try deciphering </a:t>
            </a:r>
            <a:r>
              <a:rPr sz="2450" spc="10" dirty="0">
                <a:latin typeface="Calibri"/>
                <a:cs typeface="Calibri"/>
              </a:rPr>
              <a:t>this</a:t>
            </a:r>
            <a:r>
              <a:rPr sz="2450" spc="105" dirty="0">
                <a:latin typeface="Calibri"/>
                <a:cs typeface="Calibri"/>
              </a:rPr>
              <a:t> </a:t>
            </a:r>
            <a:r>
              <a:rPr sz="2450" spc="5" dirty="0">
                <a:latin typeface="Calibri"/>
                <a:cs typeface="Calibri"/>
              </a:rPr>
              <a:t>code</a:t>
            </a:r>
            <a:endParaRPr sz="2450">
              <a:latin typeface="Calibri"/>
              <a:cs typeface="Calibri"/>
            </a:endParaRPr>
          </a:p>
          <a:p>
            <a:pPr marL="634365" lvl="1" indent="-317500">
              <a:lnSpc>
                <a:spcPct val="100000"/>
              </a:lnSpc>
              <a:spcBef>
                <a:spcPts val="35"/>
              </a:spcBef>
              <a:buSzPct val="95918"/>
              <a:buFont typeface="Arial Narrow"/>
              <a:buChar char="•"/>
              <a:tabLst>
                <a:tab pos="635000" algn="l"/>
              </a:tabLst>
            </a:pPr>
            <a:r>
              <a:rPr sz="2450" spc="5" dirty="0">
                <a:latin typeface="Calibri"/>
                <a:cs typeface="Calibri"/>
              </a:rPr>
              <a:t>Ciphertext: </a:t>
            </a:r>
            <a:r>
              <a:rPr sz="2450" b="1" spc="10" dirty="0">
                <a:solidFill>
                  <a:srgbClr val="0000CC"/>
                </a:solidFill>
                <a:latin typeface="Calibri"/>
                <a:cs typeface="Calibri"/>
              </a:rPr>
              <a:t>HPPE</a:t>
            </a:r>
            <a:r>
              <a:rPr sz="2450" b="1" spc="80" dirty="0">
                <a:solidFill>
                  <a:srgbClr val="0000CC"/>
                </a:solidFill>
                <a:latin typeface="Calibri"/>
                <a:cs typeface="Calibri"/>
              </a:rPr>
              <a:t> </a:t>
            </a:r>
            <a:r>
              <a:rPr sz="2450" b="1" spc="5" dirty="0">
                <a:solidFill>
                  <a:srgbClr val="0000CC"/>
                </a:solidFill>
                <a:latin typeface="Calibri"/>
                <a:cs typeface="Calibri"/>
              </a:rPr>
              <a:t>KPC</a:t>
            </a:r>
            <a:endParaRPr sz="2450">
              <a:latin typeface="Calibri"/>
              <a:cs typeface="Calibri"/>
            </a:endParaRPr>
          </a:p>
          <a:p>
            <a:pPr marL="634365" lvl="1" indent="-317500">
              <a:lnSpc>
                <a:spcPct val="100000"/>
              </a:lnSpc>
              <a:spcBef>
                <a:spcPts val="35"/>
              </a:spcBef>
              <a:buSzPct val="95918"/>
              <a:buFont typeface="Arial Narrow"/>
              <a:buChar char="•"/>
              <a:tabLst>
                <a:tab pos="635000" algn="l"/>
              </a:tabLst>
            </a:pPr>
            <a:r>
              <a:rPr sz="2450" spc="5" dirty="0">
                <a:latin typeface="Calibri"/>
                <a:cs typeface="Calibri"/>
              </a:rPr>
              <a:t>Plaintext: </a:t>
            </a:r>
            <a:r>
              <a:rPr sz="2450" b="1" spc="15" dirty="0">
                <a:solidFill>
                  <a:srgbClr val="00AF4F"/>
                </a:solidFill>
                <a:latin typeface="Calibri"/>
                <a:cs typeface="Calibri"/>
              </a:rPr>
              <a:t>GOOD</a:t>
            </a:r>
            <a:r>
              <a:rPr sz="2450" b="1" spc="45" dirty="0">
                <a:solidFill>
                  <a:srgbClr val="00AF4F"/>
                </a:solidFill>
                <a:latin typeface="Calibri"/>
                <a:cs typeface="Calibri"/>
              </a:rPr>
              <a:t> </a:t>
            </a:r>
            <a:r>
              <a:rPr sz="2450" b="1" spc="10" dirty="0">
                <a:solidFill>
                  <a:srgbClr val="00AF4F"/>
                </a:solidFill>
                <a:latin typeface="Calibri"/>
                <a:cs typeface="Calibri"/>
              </a:rPr>
              <a:t>JOB</a:t>
            </a:r>
            <a:endParaRPr sz="24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531095" y="6998716"/>
            <a:ext cx="414527" cy="4114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71144" y="7007859"/>
            <a:ext cx="390144" cy="3931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76731" y="762000"/>
            <a:ext cx="2839085" cy="52324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250" b="0" dirty="0">
                <a:latin typeface="Calibri"/>
                <a:cs typeface="Calibri"/>
              </a:rPr>
              <a:t>Security</a:t>
            </a:r>
            <a:r>
              <a:rPr sz="3250" b="0" spc="-60" dirty="0">
                <a:latin typeface="Calibri"/>
                <a:cs typeface="Calibri"/>
              </a:rPr>
              <a:t> </a:t>
            </a:r>
            <a:r>
              <a:rPr sz="3250" b="0" dirty="0">
                <a:latin typeface="Calibri"/>
                <a:cs typeface="Calibri"/>
              </a:rPr>
              <a:t>Services</a:t>
            </a:r>
            <a:endParaRPr sz="325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614164" y="7127730"/>
            <a:ext cx="1468755" cy="2235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39"/>
              </a:lnSpc>
            </a:pPr>
            <a:r>
              <a:rPr sz="1400" spc="-20" dirty="0">
                <a:latin typeface="Arial"/>
                <a:cs typeface="Arial"/>
                <a:hlinkClick r:id="rId4"/>
              </a:rPr>
              <a:t>www.variability.org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76731" y="1807464"/>
            <a:ext cx="8200390" cy="30543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329565" indent="-317500">
              <a:lnSpc>
                <a:spcPct val="100000"/>
              </a:lnSpc>
              <a:spcBef>
                <a:spcPts val="120"/>
              </a:spcBef>
              <a:buSzPct val="95918"/>
              <a:buFont typeface="Arial Narrow"/>
              <a:buChar char="•"/>
              <a:tabLst>
                <a:tab pos="330200" algn="l"/>
              </a:tabLst>
            </a:pPr>
            <a:r>
              <a:rPr sz="2450" b="1" spc="5" dirty="0">
                <a:latin typeface="Calibri"/>
                <a:cs typeface="Calibri"/>
              </a:rPr>
              <a:t>Confidentiality: </a:t>
            </a:r>
            <a:r>
              <a:rPr sz="2450" spc="5" dirty="0">
                <a:latin typeface="Calibri"/>
                <a:cs typeface="Calibri"/>
              </a:rPr>
              <a:t>Information is kept</a:t>
            </a:r>
            <a:r>
              <a:rPr sz="2450" spc="250" dirty="0">
                <a:latin typeface="Calibri"/>
                <a:cs typeface="Calibri"/>
              </a:rPr>
              <a:t> </a:t>
            </a:r>
            <a:r>
              <a:rPr sz="2450" spc="5" dirty="0">
                <a:latin typeface="Calibri"/>
                <a:cs typeface="Calibri"/>
              </a:rPr>
              <a:t>secret</a:t>
            </a:r>
            <a:endParaRPr sz="245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Font typeface="Arial Narrow"/>
              <a:buChar char="•"/>
            </a:pPr>
            <a:endParaRPr sz="2450" dirty="0">
              <a:latin typeface="Calibri"/>
              <a:cs typeface="Calibri"/>
            </a:endParaRPr>
          </a:p>
          <a:p>
            <a:pPr marL="329565" indent="-317500">
              <a:lnSpc>
                <a:spcPct val="100000"/>
              </a:lnSpc>
              <a:buSzPct val="95918"/>
              <a:buFont typeface="Arial Narrow"/>
              <a:buChar char="•"/>
              <a:tabLst>
                <a:tab pos="330200" algn="l"/>
              </a:tabLst>
            </a:pPr>
            <a:r>
              <a:rPr sz="2450" b="1" spc="5" dirty="0">
                <a:latin typeface="Calibri"/>
                <a:cs typeface="Calibri"/>
              </a:rPr>
              <a:t>Integrity: </a:t>
            </a:r>
            <a:r>
              <a:rPr sz="2450" dirty="0">
                <a:latin typeface="Calibri"/>
                <a:cs typeface="Calibri"/>
              </a:rPr>
              <a:t>Messages </a:t>
            </a:r>
            <a:r>
              <a:rPr sz="2450" spc="5" dirty="0">
                <a:latin typeface="Calibri"/>
                <a:cs typeface="Calibri"/>
              </a:rPr>
              <a:t>have not been</a:t>
            </a:r>
            <a:r>
              <a:rPr sz="2450" spc="260" dirty="0">
                <a:latin typeface="Calibri"/>
                <a:cs typeface="Calibri"/>
              </a:rPr>
              <a:t> </a:t>
            </a:r>
            <a:r>
              <a:rPr sz="2450" spc="5" dirty="0">
                <a:latin typeface="Calibri"/>
                <a:cs typeface="Calibri"/>
              </a:rPr>
              <a:t>modified</a:t>
            </a:r>
            <a:endParaRPr sz="245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Arial Narrow"/>
              <a:buChar char="•"/>
            </a:pPr>
            <a:endParaRPr sz="2450" dirty="0">
              <a:latin typeface="Calibri"/>
              <a:cs typeface="Calibri"/>
            </a:endParaRPr>
          </a:p>
          <a:p>
            <a:pPr marL="329565" indent="-317500">
              <a:lnSpc>
                <a:spcPct val="100000"/>
              </a:lnSpc>
              <a:buSzPct val="95918"/>
              <a:buFont typeface="Arial Narrow"/>
              <a:buChar char="•"/>
              <a:tabLst>
                <a:tab pos="330200" algn="l"/>
              </a:tabLst>
            </a:pPr>
            <a:r>
              <a:rPr sz="2450" b="1" spc="5" dirty="0">
                <a:latin typeface="Calibri"/>
                <a:cs typeface="Calibri"/>
              </a:rPr>
              <a:t>Authenticity: </a:t>
            </a:r>
            <a:r>
              <a:rPr sz="2450" spc="5" dirty="0">
                <a:latin typeface="Calibri"/>
                <a:cs typeface="Calibri"/>
              </a:rPr>
              <a:t>The </a:t>
            </a:r>
            <a:r>
              <a:rPr sz="2450" dirty="0">
                <a:latin typeface="Calibri"/>
                <a:cs typeface="Calibri"/>
              </a:rPr>
              <a:t>sender of </a:t>
            </a:r>
            <a:r>
              <a:rPr sz="2450" spc="10" dirty="0">
                <a:latin typeface="Calibri"/>
                <a:cs typeface="Calibri"/>
              </a:rPr>
              <a:t>a </a:t>
            </a:r>
            <a:r>
              <a:rPr sz="2450" dirty="0">
                <a:latin typeface="Calibri"/>
                <a:cs typeface="Calibri"/>
              </a:rPr>
              <a:t>message </a:t>
            </a:r>
            <a:r>
              <a:rPr sz="2450" spc="5" dirty="0">
                <a:latin typeface="Calibri"/>
                <a:cs typeface="Calibri"/>
              </a:rPr>
              <a:t>is</a:t>
            </a:r>
            <a:r>
              <a:rPr sz="2450" spc="340" dirty="0">
                <a:latin typeface="Calibri"/>
                <a:cs typeface="Calibri"/>
              </a:rPr>
              <a:t> </a:t>
            </a:r>
            <a:r>
              <a:rPr sz="2450" spc="5" dirty="0">
                <a:latin typeface="Calibri"/>
                <a:cs typeface="Calibri"/>
              </a:rPr>
              <a:t>authentic</a:t>
            </a:r>
            <a:endParaRPr sz="245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Font typeface="Arial Narrow"/>
              <a:buChar char="•"/>
            </a:pPr>
            <a:endParaRPr sz="2450" dirty="0">
              <a:latin typeface="Calibri"/>
              <a:cs typeface="Calibri"/>
            </a:endParaRPr>
          </a:p>
          <a:p>
            <a:pPr marL="219710" marR="5080" indent="-207645">
              <a:lnSpc>
                <a:spcPct val="101200"/>
              </a:lnSpc>
              <a:buSzPct val="95918"/>
              <a:buFont typeface="Arial Narrow"/>
              <a:buChar char="•"/>
              <a:tabLst>
                <a:tab pos="330200" algn="l"/>
              </a:tabLst>
            </a:pPr>
            <a:r>
              <a:rPr lang="en-US" sz="2450" b="1" spc="5" dirty="0">
                <a:latin typeface="Calibri"/>
                <a:cs typeface="Calibri"/>
              </a:rPr>
              <a:t> </a:t>
            </a:r>
            <a:r>
              <a:rPr sz="2450" b="1" spc="5" dirty="0">
                <a:latin typeface="Calibri"/>
                <a:cs typeface="Calibri"/>
              </a:rPr>
              <a:t>Nonrepudiation: </a:t>
            </a:r>
            <a:r>
              <a:rPr sz="2450" spc="5" dirty="0">
                <a:latin typeface="Calibri"/>
                <a:cs typeface="Calibri"/>
              </a:rPr>
              <a:t>The </a:t>
            </a:r>
            <a:r>
              <a:rPr sz="2450" dirty="0">
                <a:latin typeface="Calibri"/>
                <a:cs typeface="Calibri"/>
              </a:rPr>
              <a:t>sender of </a:t>
            </a:r>
            <a:r>
              <a:rPr sz="2450" spc="10" dirty="0">
                <a:latin typeface="Calibri"/>
                <a:cs typeface="Calibri"/>
              </a:rPr>
              <a:t>the </a:t>
            </a:r>
            <a:r>
              <a:rPr sz="2450" dirty="0">
                <a:latin typeface="Calibri"/>
                <a:cs typeface="Calibri"/>
              </a:rPr>
              <a:t>message </a:t>
            </a:r>
            <a:r>
              <a:rPr sz="2450" spc="5" dirty="0">
                <a:latin typeface="Calibri"/>
                <a:cs typeface="Calibri"/>
              </a:rPr>
              <a:t>cannot deny </a:t>
            </a:r>
            <a:r>
              <a:rPr sz="2450" spc="10" dirty="0">
                <a:latin typeface="Calibri"/>
                <a:cs typeface="Calibri"/>
              </a:rPr>
              <a:t>the  </a:t>
            </a:r>
            <a:r>
              <a:rPr sz="2450" spc="5" dirty="0">
                <a:latin typeface="Calibri"/>
                <a:cs typeface="Calibri"/>
              </a:rPr>
              <a:t>creation </a:t>
            </a:r>
            <a:r>
              <a:rPr sz="2450" dirty="0">
                <a:latin typeface="Calibri"/>
                <a:cs typeface="Calibri"/>
              </a:rPr>
              <a:t>of </a:t>
            </a:r>
            <a:r>
              <a:rPr sz="2450" spc="10" dirty="0">
                <a:latin typeface="Calibri"/>
                <a:cs typeface="Calibri"/>
              </a:rPr>
              <a:t>the</a:t>
            </a:r>
            <a:r>
              <a:rPr sz="2450" spc="75" dirty="0">
                <a:latin typeface="Calibri"/>
                <a:cs typeface="Calibri"/>
              </a:rPr>
              <a:t> </a:t>
            </a:r>
            <a:r>
              <a:rPr sz="2450" dirty="0">
                <a:latin typeface="Calibri"/>
                <a:cs typeface="Calibri"/>
              </a:rPr>
              <a:t>message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531095" y="6998716"/>
            <a:ext cx="414527" cy="4114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71144" y="7007859"/>
            <a:ext cx="390144" cy="3931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76731" y="762000"/>
            <a:ext cx="6466205" cy="52324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250" b="0" dirty="0">
                <a:latin typeface="Calibri"/>
                <a:cs typeface="Calibri"/>
              </a:rPr>
              <a:t>Brute Force </a:t>
            </a:r>
            <a:r>
              <a:rPr sz="3250" b="0" spc="5" dirty="0">
                <a:latin typeface="Calibri"/>
                <a:cs typeface="Calibri"/>
              </a:rPr>
              <a:t>Decryption: Caesar</a:t>
            </a:r>
            <a:r>
              <a:rPr sz="3250" b="0" spc="-65" dirty="0">
                <a:latin typeface="Calibri"/>
                <a:cs typeface="Calibri"/>
              </a:rPr>
              <a:t> </a:t>
            </a:r>
            <a:r>
              <a:rPr sz="3250" b="0" dirty="0">
                <a:latin typeface="Calibri"/>
                <a:cs typeface="Calibri"/>
              </a:rPr>
              <a:t>Cipher</a:t>
            </a:r>
            <a:endParaRPr sz="325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614164" y="7127730"/>
            <a:ext cx="1468755" cy="2235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39"/>
              </a:lnSpc>
            </a:pPr>
            <a:r>
              <a:rPr sz="1400" spc="-20" dirty="0">
                <a:latin typeface="Arial"/>
                <a:cs typeface="Arial"/>
                <a:hlinkClick r:id="rId4"/>
              </a:rPr>
              <a:t>www.variability.org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76731" y="1807464"/>
            <a:ext cx="4152265" cy="267652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329565" indent="-317500">
              <a:lnSpc>
                <a:spcPct val="100000"/>
              </a:lnSpc>
              <a:spcBef>
                <a:spcPts val="120"/>
              </a:spcBef>
              <a:buSzPct val="95918"/>
              <a:buFont typeface="Arial Narrow"/>
              <a:buChar char="•"/>
              <a:tabLst>
                <a:tab pos="330200" algn="l"/>
              </a:tabLst>
            </a:pPr>
            <a:r>
              <a:rPr sz="2450" spc="5" dirty="0">
                <a:latin typeface="Calibri"/>
                <a:cs typeface="Calibri"/>
              </a:rPr>
              <a:t>Ciphertext:</a:t>
            </a:r>
            <a:r>
              <a:rPr sz="2450" spc="50" dirty="0">
                <a:latin typeface="Calibri"/>
                <a:cs typeface="Calibri"/>
              </a:rPr>
              <a:t> </a:t>
            </a:r>
            <a:r>
              <a:rPr sz="2450" b="1" spc="5" dirty="0">
                <a:solidFill>
                  <a:srgbClr val="0000CC"/>
                </a:solidFill>
                <a:latin typeface="Calibri"/>
                <a:cs typeface="Calibri"/>
              </a:rPr>
              <a:t>Fyyfhpfytshj</a:t>
            </a:r>
            <a:endParaRPr sz="24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Font typeface="Arial Narrow"/>
              <a:buChar char="•"/>
            </a:pPr>
            <a:endParaRPr sz="2450">
              <a:latin typeface="Calibri"/>
              <a:cs typeface="Calibri"/>
            </a:endParaRPr>
          </a:p>
          <a:p>
            <a:pPr marL="329565" indent="-317500">
              <a:lnSpc>
                <a:spcPct val="100000"/>
              </a:lnSpc>
              <a:buSzPct val="95918"/>
              <a:buFont typeface="Arial Narrow"/>
              <a:buChar char="•"/>
              <a:tabLst>
                <a:tab pos="330200" algn="l"/>
              </a:tabLst>
            </a:pPr>
            <a:r>
              <a:rPr sz="2450" spc="5" dirty="0">
                <a:latin typeface="Calibri"/>
                <a:cs typeface="Calibri"/>
              </a:rPr>
              <a:t>If </a:t>
            </a:r>
            <a:r>
              <a:rPr sz="2450" spc="10" dirty="0">
                <a:latin typeface="Calibri"/>
                <a:cs typeface="Calibri"/>
              </a:rPr>
              <a:t>the </a:t>
            </a:r>
            <a:r>
              <a:rPr sz="2450" dirty="0">
                <a:latin typeface="Calibri"/>
                <a:cs typeface="Calibri"/>
              </a:rPr>
              <a:t>alphabet </a:t>
            </a:r>
            <a:r>
              <a:rPr sz="2450" spc="5" dirty="0">
                <a:latin typeface="Calibri"/>
                <a:cs typeface="Calibri"/>
              </a:rPr>
              <a:t>is shifted by</a:t>
            </a:r>
            <a:r>
              <a:rPr sz="2450" spc="170" dirty="0">
                <a:latin typeface="Calibri"/>
                <a:cs typeface="Calibri"/>
              </a:rPr>
              <a:t> </a:t>
            </a:r>
            <a:r>
              <a:rPr sz="2450" spc="5" dirty="0">
                <a:latin typeface="Calibri"/>
                <a:cs typeface="Calibri"/>
              </a:rPr>
              <a:t>1:</a:t>
            </a:r>
            <a:endParaRPr sz="2450">
              <a:latin typeface="Calibri"/>
              <a:cs typeface="Calibri"/>
            </a:endParaRPr>
          </a:p>
          <a:p>
            <a:pPr marL="634365" lvl="1" indent="-317500">
              <a:lnSpc>
                <a:spcPct val="100000"/>
              </a:lnSpc>
              <a:spcBef>
                <a:spcPts val="60"/>
              </a:spcBef>
              <a:buClr>
                <a:srgbClr val="000000"/>
              </a:buClr>
              <a:buSzPct val="95918"/>
              <a:buFont typeface="Arial Narrow"/>
              <a:buChar char="•"/>
              <a:tabLst>
                <a:tab pos="635000" algn="l"/>
              </a:tabLst>
            </a:pPr>
            <a:r>
              <a:rPr sz="2450" b="1" spc="5" dirty="0">
                <a:solidFill>
                  <a:srgbClr val="00AF4F"/>
                </a:solidFill>
                <a:latin typeface="Calibri"/>
                <a:cs typeface="Calibri"/>
              </a:rPr>
              <a:t>Exxegoexsrgi</a:t>
            </a:r>
            <a:endParaRPr sz="245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20"/>
              </a:spcBef>
              <a:buFont typeface="Arial Narrow"/>
              <a:buChar char="•"/>
            </a:pPr>
            <a:endParaRPr sz="2450">
              <a:latin typeface="Calibri"/>
              <a:cs typeface="Calibri"/>
            </a:endParaRPr>
          </a:p>
          <a:p>
            <a:pPr marL="329565" indent="-317500">
              <a:lnSpc>
                <a:spcPct val="100000"/>
              </a:lnSpc>
              <a:spcBef>
                <a:spcPts val="5"/>
              </a:spcBef>
              <a:buSzPct val="95918"/>
              <a:buFont typeface="Arial Narrow"/>
              <a:buChar char="•"/>
              <a:tabLst>
                <a:tab pos="330200" algn="l"/>
              </a:tabLst>
            </a:pPr>
            <a:r>
              <a:rPr sz="2450" spc="5" dirty="0">
                <a:latin typeface="Calibri"/>
                <a:cs typeface="Calibri"/>
              </a:rPr>
              <a:t>If </a:t>
            </a:r>
            <a:r>
              <a:rPr sz="2450" dirty="0">
                <a:latin typeface="Calibri"/>
                <a:cs typeface="Calibri"/>
              </a:rPr>
              <a:t>shift </a:t>
            </a:r>
            <a:r>
              <a:rPr sz="2450" spc="10" dirty="0">
                <a:latin typeface="Calibri"/>
                <a:cs typeface="Calibri"/>
              </a:rPr>
              <a:t>=</a:t>
            </a:r>
            <a:r>
              <a:rPr sz="2450" spc="60" dirty="0">
                <a:latin typeface="Calibri"/>
                <a:cs typeface="Calibri"/>
              </a:rPr>
              <a:t> </a:t>
            </a:r>
            <a:r>
              <a:rPr sz="2450" spc="5" dirty="0">
                <a:latin typeface="Calibri"/>
                <a:cs typeface="Calibri"/>
              </a:rPr>
              <a:t>2:</a:t>
            </a:r>
            <a:endParaRPr sz="2450">
              <a:latin typeface="Calibri"/>
              <a:cs typeface="Calibri"/>
            </a:endParaRPr>
          </a:p>
          <a:p>
            <a:pPr marL="634365" lvl="1" indent="-317500">
              <a:lnSpc>
                <a:spcPct val="100000"/>
              </a:lnSpc>
              <a:spcBef>
                <a:spcPts val="60"/>
              </a:spcBef>
              <a:buClr>
                <a:srgbClr val="000000"/>
              </a:buClr>
              <a:buSzPct val="95918"/>
              <a:buFont typeface="Arial Narrow"/>
              <a:buChar char="•"/>
              <a:tabLst>
                <a:tab pos="635000" algn="l"/>
              </a:tabLst>
            </a:pPr>
            <a:r>
              <a:rPr sz="2450" b="1" spc="5" dirty="0">
                <a:solidFill>
                  <a:srgbClr val="00AF4F"/>
                </a:solidFill>
                <a:latin typeface="Calibri"/>
                <a:cs typeface="Calibri"/>
              </a:rPr>
              <a:t>Dwwdfndwrqfh</a:t>
            </a:r>
            <a:endParaRPr sz="24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531095" y="6998716"/>
            <a:ext cx="414527" cy="4114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71144" y="7007859"/>
            <a:ext cx="390144" cy="3931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76731" y="1807464"/>
            <a:ext cx="4390390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329565" indent="-317500">
              <a:lnSpc>
                <a:spcPct val="100000"/>
              </a:lnSpc>
              <a:spcBef>
                <a:spcPts val="120"/>
              </a:spcBef>
              <a:buSzPct val="95918"/>
              <a:buFont typeface="Arial Narrow"/>
              <a:buChar char="•"/>
              <a:tabLst>
                <a:tab pos="330200" algn="l"/>
              </a:tabLst>
            </a:pPr>
            <a:r>
              <a:rPr sz="2450" spc="5" dirty="0">
                <a:latin typeface="Calibri"/>
                <a:cs typeface="Calibri"/>
              </a:rPr>
              <a:t>Continue </a:t>
            </a:r>
            <a:r>
              <a:rPr sz="2450" spc="10" dirty="0">
                <a:latin typeface="Calibri"/>
                <a:cs typeface="Calibri"/>
              </a:rPr>
              <a:t>trying </a:t>
            </a:r>
            <a:r>
              <a:rPr sz="2450" spc="5" dirty="0">
                <a:latin typeface="Calibri"/>
                <a:cs typeface="Calibri"/>
              </a:rPr>
              <a:t>out each</a:t>
            </a:r>
            <a:r>
              <a:rPr sz="2450" spc="110" dirty="0">
                <a:latin typeface="Calibri"/>
                <a:cs typeface="Calibri"/>
              </a:rPr>
              <a:t> </a:t>
            </a:r>
            <a:r>
              <a:rPr sz="2450" dirty="0">
                <a:latin typeface="Calibri"/>
                <a:cs typeface="Calibri"/>
              </a:rPr>
              <a:t>shift...</a:t>
            </a:r>
            <a:endParaRPr sz="245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614164" y="7127730"/>
            <a:ext cx="1468755" cy="2235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39"/>
              </a:lnSpc>
            </a:pPr>
            <a:r>
              <a:rPr sz="1400" spc="-20" dirty="0">
                <a:latin typeface="Arial"/>
                <a:cs typeface="Arial"/>
                <a:hlinkClick r:id="rId4"/>
              </a:rPr>
              <a:t>www.variability.org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76731" y="5974079"/>
            <a:ext cx="7804150" cy="78041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329565" indent="-317500">
              <a:lnSpc>
                <a:spcPct val="100000"/>
              </a:lnSpc>
              <a:spcBef>
                <a:spcPts val="120"/>
              </a:spcBef>
              <a:buSzPct val="95918"/>
              <a:buFont typeface="Arial Narrow"/>
              <a:buChar char="•"/>
              <a:tabLst>
                <a:tab pos="330200" algn="l"/>
              </a:tabLst>
            </a:pPr>
            <a:r>
              <a:rPr sz="2450" spc="10" dirty="0">
                <a:latin typeface="Calibri"/>
                <a:cs typeface="Calibri"/>
              </a:rPr>
              <a:t>When </a:t>
            </a:r>
            <a:r>
              <a:rPr sz="2450" dirty="0">
                <a:latin typeface="Calibri"/>
                <a:cs typeface="Calibri"/>
              </a:rPr>
              <a:t>shift </a:t>
            </a:r>
            <a:r>
              <a:rPr sz="2450" spc="5" dirty="0">
                <a:latin typeface="Calibri"/>
                <a:cs typeface="Calibri"/>
              </a:rPr>
              <a:t>is 5, </a:t>
            </a:r>
            <a:r>
              <a:rPr sz="2450" spc="10" dirty="0">
                <a:latin typeface="Calibri"/>
                <a:cs typeface="Calibri"/>
              </a:rPr>
              <a:t>the </a:t>
            </a:r>
            <a:r>
              <a:rPr sz="2450" spc="5" dirty="0">
                <a:latin typeface="Calibri"/>
                <a:cs typeface="Calibri"/>
              </a:rPr>
              <a:t>sentence makes</a:t>
            </a:r>
            <a:r>
              <a:rPr sz="2450" spc="229" dirty="0">
                <a:latin typeface="Calibri"/>
                <a:cs typeface="Calibri"/>
              </a:rPr>
              <a:t> </a:t>
            </a:r>
            <a:r>
              <a:rPr sz="2450" dirty="0">
                <a:latin typeface="Calibri"/>
                <a:cs typeface="Calibri"/>
              </a:rPr>
              <a:t>sense!</a:t>
            </a:r>
            <a:endParaRPr sz="2450">
              <a:latin typeface="Calibri"/>
              <a:cs typeface="Calibri"/>
            </a:endParaRPr>
          </a:p>
          <a:p>
            <a:pPr marL="329565" indent="-317500">
              <a:lnSpc>
                <a:spcPct val="100000"/>
              </a:lnSpc>
              <a:spcBef>
                <a:spcPts val="35"/>
              </a:spcBef>
              <a:buSzPct val="95918"/>
              <a:buFont typeface="Arial Narrow"/>
              <a:buChar char="•"/>
              <a:tabLst>
                <a:tab pos="330200" algn="l"/>
              </a:tabLst>
            </a:pPr>
            <a:r>
              <a:rPr sz="2450" spc="10" dirty="0">
                <a:latin typeface="Calibri"/>
                <a:cs typeface="Calibri"/>
              </a:rPr>
              <a:t>Key </a:t>
            </a:r>
            <a:r>
              <a:rPr sz="2450" spc="5" dirty="0">
                <a:latin typeface="Calibri"/>
                <a:cs typeface="Calibri"/>
              </a:rPr>
              <a:t>space is small, so brute force may be </a:t>
            </a:r>
            <a:r>
              <a:rPr sz="2450" spc="10" dirty="0">
                <a:latin typeface="Calibri"/>
                <a:cs typeface="Calibri"/>
              </a:rPr>
              <a:t>a </a:t>
            </a:r>
            <a:r>
              <a:rPr sz="2450" dirty="0">
                <a:latin typeface="Calibri"/>
                <a:cs typeface="Calibri"/>
              </a:rPr>
              <a:t>good</a:t>
            </a:r>
            <a:r>
              <a:rPr sz="2450" spc="330" dirty="0">
                <a:latin typeface="Calibri"/>
                <a:cs typeface="Calibri"/>
              </a:rPr>
              <a:t> </a:t>
            </a:r>
            <a:r>
              <a:rPr sz="2450" spc="5" dirty="0">
                <a:latin typeface="Calibri"/>
                <a:cs typeface="Calibri"/>
              </a:rPr>
              <a:t>approach</a:t>
            </a:r>
            <a:endParaRPr sz="2450">
              <a:latin typeface="Calibri"/>
              <a:cs typeface="Calibri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2039112" y="2298700"/>
          <a:ext cx="6318885" cy="341375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8409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778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03503"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944"/>
                        </a:spcBef>
                      </a:pPr>
                      <a:r>
                        <a:rPr sz="2150" dirty="0">
                          <a:latin typeface="Calibri"/>
                          <a:cs typeface="Calibri"/>
                        </a:rPr>
                        <a:t>Decryption</a:t>
                      </a:r>
                      <a:r>
                        <a:rPr sz="2150" spc="7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150" spc="-5" dirty="0">
                          <a:latin typeface="Calibri"/>
                          <a:cs typeface="Calibri"/>
                        </a:rPr>
                        <a:t>shift</a:t>
                      </a:r>
                      <a:endParaRPr sz="2150">
                        <a:latin typeface="Calibri"/>
                        <a:cs typeface="Calibri"/>
                      </a:endParaRPr>
                    </a:p>
                  </a:txBody>
                  <a:tcPr marL="0" marR="0" marT="120014" marB="0">
                    <a:lnL w="6350">
                      <a:solidFill>
                        <a:srgbClr val="A9A9A9"/>
                      </a:solidFill>
                      <a:prstDash val="solid"/>
                    </a:lnL>
                    <a:lnR w="6350">
                      <a:solidFill>
                        <a:srgbClr val="A9A9A9"/>
                      </a:solidFill>
                      <a:prstDash val="solid"/>
                    </a:lnR>
                    <a:lnT w="6350">
                      <a:solidFill>
                        <a:srgbClr val="A9A9A9"/>
                      </a:solidFill>
                      <a:prstDash val="solid"/>
                    </a:lnT>
                    <a:lnB w="6350">
                      <a:solidFill>
                        <a:srgbClr val="A9A9A9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944"/>
                        </a:spcBef>
                      </a:pPr>
                      <a:r>
                        <a:rPr sz="2150" spc="-10" dirty="0">
                          <a:latin typeface="Calibri"/>
                          <a:cs typeface="Calibri"/>
                        </a:rPr>
                        <a:t>Candidate</a:t>
                      </a:r>
                      <a:r>
                        <a:rPr sz="2150" spc="8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150" spc="-10" dirty="0">
                          <a:latin typeface="Calibri"/>
                          <a:cs typeface="Calibri"/>
                        </a:rPr>
                        <a:t>plaintext</a:t>
                      </a:r>
                      <a:endParaRPr sz="2150">
                        <a:latin typeface="Calibri"/>
                        <a:cs typeface="Calibri"/>
                      </a:endParaRPr>
                    </a:p>
                  </a:txBody>
                  <a:tcPr marL="0" marR="0" marT="120014" marB="0">
                    <a:lnL w="6350">
                      <a:solidFill>
                        <a:srgbClr val="A9A9A9"/>
                      </a:solidFill>
                      <a:prstDash val="solid"/>
                    </a:lnL>
                    <a:lnR w="6350">
                      <a:solidFill>
                        <a:srgbClr val="A9A9A9"/>
                      </a:solidFill>
                      <a:prstDash val="solid"/>
                    </a:lnR>
                    <a:lnT w="6350">
                      <a:solidFill>
                        <a:srgbClr val="A9A9A9"/>
                      </a:solidFill>
                      <a:prstDash val="solid"/>
                    </a:lnT>
                    <a:lnB w="6350">
                      <a:solidFill>
                        <a:srgbClr val="A9A9A9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233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2150" dirty="0">
                          <a:latin typeface="Calibri"/>
                          <a:cs typeface="Calibri"/>
                        </a:rPr>
                        <a:t>1</a:t>
                      </a:r>
                      <a:endParaRPr sz="2150">
                        <a:latin typeface="Calibri"/>
                        <a:cs typeface="Calibri"/>
                      </a:endParaRPr>
                    </a:p>
                  </a:txBody>
                  <a:tcPr marL="0" marR="0" marT="19050" marB="0">
                    <a:lnL w="6350">
                      <a:solidFill>
                        <a:srgbClr val="A9A9A9"/>
                      </a:solidFill>
                      <a:prstDash val="solid"/>
                    </a:lnL>
                    <a:lnR w="6350">
                      <a:solidFill>
                        <a:srgbClr val="A9A9A9"/>
                      </a:solidFill>
                      <a:prstDash val="solid"/>
                    </a:lnR>
                    <a:lnT w="6350">
                      <a:solidFill>
                        <a:srgbClr val="A9A9A9"/>
                      </a:solidFill>
                      <a:prstDash val="solid"/>
                    </a:lnT>
                    <a:lnB w="6350">
                      <a:solidFill>
                        <a:srgbClr val="A9A9A9"/>
                      </a:solidFill>
                      <a:prstDash val="soli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5715"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2150" spc="-15" dirty="0">
                          <a:latin typeface="Calibri"/>
                          <a:cs typeface="Calibri"/>
                        </a:rPr>
                        <a:t>exxegoexsrgi</a:t>
                      </a:r>
                      <a:endParaRPr sz="2150">
                        <a:latin typeface="Calibri"/>
                        <a:cs typeface="Calibri"/>
                      </a:endParaRPr>
                    </a:p>
                  </a:txBody>
                  <a:tcPr marL="0" marR="0" marT="19050" marB="0">
                    <a:lnL w="6350">
                      <a:solidFill>
                        <a:srgbClr val="A9A9A9"/>
                      </a:solidFill>
                      <a:prstDash val="solid"/>
                    </a:lnL>
                    <a:lnR w="6350">
                      <a:solidFill>
                        <a:srgbClr val="A9A9A9"/>
                      </a:solidFill>
                      <a:prstDash val="solid"/>
                    </a:lnR>
                    <a:lnT w="6350">
                      <a:solidFill>
                        <a:srgbClr val="A9A9A9"/>
                      </a:solidFill>
                      <a:prstDash val="solid"/>
                    </a:lnT>
                    <a:lnB w="6350">
                      <a:solidFill>
                        <a:srgbClr val="A9A9A9"/>
                      </a:solidFill>
                      <a:prstDash val="soli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928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2150" dirty="0">
                          <a:latin typeface="Calibri"/>
                          <a:cs typeface="Calibri"/>
                        </a:rPr>
                        <a:t>2</a:t>
                      </a:r>
                      <a:endParaRPr sz="2150">
                        <a:latin typeface="Calibri"/>
                        <a:cs typeface="Calibri"/>
                      </a:endParaRPr>
                    </a:p>
                  </a:txBody>
                  <a:tcPr marL="0" marR="0" marT="19685" marB="0">
                    <a:lnL w="6350">
                      <a:solidFill>
                        <a:srgbClr val="A9A9A9"/>
                      </a:solidFill>
                      <a:prstDash val="solid"/>
                    </a:lnL>
                    <a:lnR w="6350">
                      <a:solidFill>
                        <a:srgbClr val="A9A9A9"/>
                      </a:solidFill>
                      <a:prstDash val="solid"/>
                    </a:lnR>
                    <a:lnT w="6350">
                      <a:solidFill>
                        <a:srgbClr val="A9A9A9"/>
                      </a:solidFill>
                      <a:prstDash val="solid"/>
                    </a:lnT>
                    <a:lnB w="6350">
                      <a:solidFill>
                        <a:srgbClr val="A9A9A9"/>
                      </a:solidFill>
                      <a:prstDash val="soli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5715" algn="ctr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2150" spc="-5" dirty="0">
                          <a:latin typeface="Calibri"/>
                          <a:cs typeface="Calibri"/>
                        </a:rPr>
                        <a:t>dwwdfndwrqfh</a:t>
                      </a:r>
                      <a:endParaRPr sz="2150">
                        <a:latin typeface="Calibri"/>
                        <a:cs typeface="Calibri"/>
                      </a:endParaRPr>
                    </a:p>
                  </a:txBody>
                  <a:tcPr marL="0" marR="0" marT="19685" marB="0">
                    <a:lnL w="6350">
                      <a:solidFill>
                        <a:srgbClr val="A9A9A9"/>
                      </a:solidFill>
                      <a:prstDash val="solid"/>
                    </a:lnL>
                    <a:lnR w="6350">
                      <a:solidFill>
                        <a:srgbClr val="A9A9A9"/>
                      </a:solidFill>
                      <a:prstDash val="solid"/>
                    </a:lnR>
                    <a:lnT w="6350">
                      <a:solidFill>
                        <a:srgbClr val="A9A9A9"/>
                      </a:solidFill>
                      <a:prstDash val="solid"/>
                    </a:lnT>
                    <a:lnB w="6350">
                      <a:solidFill>
                        <a:srgbClr val="A9A9A9"/>
                      </a:solidFill>
                      <a:prstDash val="soli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233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2150" dirty="0">
                          <a:latin typeface="Calibri"/>
                          <a:cs typeface="Calibri"/>
                        </a:rPr>
                        <a:t>3</a:t>
                      </a:r>
                      <a:endParaRPr sz="2150">
                        <a:latin typeface="Calibri"/>
                        <a:cs typeface="Calibri"/>
                      </a:endParaRPr>
                    </a:p>
                  </a:txBody>
                  <a:tcPr marL="0" marR="0" marT="22225" marB="0">
                    <a:lnL w="6350">
                      <a:solidFill>
                        <a:srgbClr val="A9A9A9"/>
                      </a:solidFill>
                      <a:prstDash val="solid"/>
                    </a:lnL>
                    <a:lnR w="6350">
                      <a:solidFill>
                        <a:srgbClr val="A9A9A9"/>
                      </a:solidFill>
                      <a:prstDash val="solid"/>
                    </a:lnR>
                    <a:lnT w="6350">
                      <a:solidFill>
                        <a:srgbClr val="A9A9A9"/>
                      </a:solidFill>
                      <a:prstDash val="solid"/>
                    </a:lnT>
                    <a:lnB w="6350">
                      <a:solidFill>
                        <a:srgbClr val="A9A9A9"/>
                      </a:solidFill>
                      <a:prstDash val="soli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4445" algn="ctr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2150" dirty="0">
                          <a:latin typeface="Calibri"/>
                          <a:cs typeface="Calibri"/>
                        </a:rPr>
                        <a:t>cvvcemcvqpeg</a:t>
                      </a:r>
                      <a:endParaRPr sz="2150">
                        <a:latin typeface="Calibri"/>
                        <a:cs typeface="Calibri"/>
                      </a:endParaRPr>
                    </a:p>
                  </a:txBody>
                  <a:tcPr marL="0" marR="0" marT="22225" marB="0">
                    <a:lnL w="6350">
                      <a:solidFill>
                        <a:srgbClr val="A9A9A9"/>
                      </a:solidFill>
                      <a:prstDash val="solid"/>
                    </a:lnL>
                    <a:lnR w="6350">
                      <a:solidFill>
                        <a:srgbClr val="A9A9A9"/>
                      </a:solidFill>
                      <a:prstDash val="solid"/>
                    </a:lnR>
                    <a:lnT w="6350">
                      <a:solidFill>
                        <a:srgbClr val="A9A9A9"/>
                      </a:solidFill>
                      <a:prstDash val="solid"/>
                    </a:lnT>
                    <a:lnB w="6350">
                      <a:solidFill>
                        <a:srgbClr val="A9A9A9"/>
                      </a:solidFill>
                      <a:prstDash val="soli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233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2150" dirty="0">
                          <a:latin typeface="Calibri"/>
                          <a:cs typeface="Calibri"/>
                        </a:rPr>
                        <a:t>4</a:t>
                      </a:r>
                      <a:endParaRPr sz="2150">
                        <a:latin typeface="Calibri"/>
                        <a:cs typeface="Calibri"/>
                      </a:endParaRPr>
                    </a:p>
                  </a:txBody>
                  <a:tcPr marL="0" marR="0" marT="19685" marB="0">
                    <a:lnL w="6350">
                      <a:solidFill>
                        <a:srgbClr val="A9A9A9"/>
                      </a:solidFill>
                      <a:prstDash val="solid"/>
                    </a:lnL>
                    <a:lnR w="6350">
                      <a:solidFill>
                        <a:srgbClr val="A9A9A9"/>
                      </a:solidFill>
                      <a:prstDash val="solid"/>
                    </a:lnR>
                    <a:lnT w="6350">
                      <a:solidFill>
                        <a:srgbClr val="A9A9A9"/>
                      </a:solidFill>
                      <a:prstDash val="solid"/>
                    </a:lnT>
                    <a:lnB w="6350">
                      <a:solidFill>
                        <a:srgbClr val="A9A9A9"/>
                      </a:solidFill>
                      <a:prstDash val="soli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5715" algn="ctr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2150" dirty="0">
                          <a:latin typeface="Calibri"/>
                          <a:cs typeface="Calibri"/>
                        </a:rPr>
                        <a:t>buubdlbupodf</a:t>
                      </a:r>
                      <a:endParaRPr sz="2150">
                        <a:latin typeface="Calibri"/>
                        <a:cs typeface="Calibri"/>
                      </a:endParaRPr>
                    </a:p>
                  </a:txBody>
                  <a:tcPr marL="0" marR="0" marT="19685" marB="0">
                    <a:lnL w="6350">
                      <a:solidFill>
                        <a:srgbClr val="A9A9A9"/>
                      </a:solidFill>
                      <a:prstDash val="solid"/>
                    </a:lnL>
                    <a:lnR w="6350">
                      <a:solidFill>
                        <a:srgbClr val="A9A9A9"/>
                      </a:solidFill>
                      <a:prstDash val="solid"/>
                    </a:lnR>
                    <a:lnT w="6350">
                      <a:solidFill>
                        <a:srgbClr val="A9A9A9"/>
                      </a:solidFill>
                      <a:prstDash val="solid"/>
                    </a:lnT>
                    <a:lnB w="6350">
                      <a:solidFill>
                        <a:srgbClr val="A9A9A9"/>
                      </a:solidFill>
                      <a:prstDash val="soli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233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2150" dirty="0">
                          <a:latin typeface="Calibri"/>
                          <a:cs typeface="Calibri"/>
                        </a:rPr>
                        <a:t>5</a:t>
                      </a:r>
                      <a:endParaRPr sz="2150">
                        <a:latin typeface="Calibri"/>
                        <a:cs typeface="Calibri"/>
                      </a:endParaRPr>
                    </a:p>
                  </a:txBody>
                  <a:tcPr marL="0" marR="0" marT="19050" marB="0">
                    <a:lnL w="6350">
                      <a:solidFill>
                        <a:srgbClr val="A9A9A9"/>
                      </a:solidFill>
                      <a:prstDash val="solid"/>
                    </a:lnL>
                    <a:lnR w="6350">
                      <a:solidFill>
                        <a:srgbClr val="A9A9A9"/>
                      </a:solidFill>
                      <a:prstDash val="solid"/>
                    </a:lnR>
                    <a:lnT w="6350">
                      <a:solidFill>
                        <a:srgbClr val="A9A9A9"/>
                      </a:solidFill>
                      <a:prstDash val="solid"/>
                    </a:lnT>
                    <a:lnB w="6350">
                      <a:solidFill>
                        <a:srgbClr val="A9A9A9"/>
                      </a:solidFill>
                      <a:prstDash val="solid"/>
                    </a:lnB>
                    <a:solidFill>
                      <a:srgbClr val="FFEAAC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2150" spc="-15" dirty="0">
                          <a:latin typeface="Calibri"/>
                          <a:cs typeface="Calibri"/>
                        </a:rPr>
                        <a:t>attackatonce</a:t>
                      </a:r>
                      <a:endParaRPr sz="2150">
                        <a:latin typeface="Calibri"/>
                        <a:cs typeface="Calibri"/>
                      </a:endParaRPr>
                    </a:p>
                  </a:txBody>
                  <a:tcPr marL="0" marR="0" marT="19050" marB="0">
                    <a:lnL w="6350">
                      <a:solidFill>
                        <a:srgbClr val="A9A9A9"/>
                      </a:solidFill>
                      <a:prstDash val="solid"/>
                    </a:lnL>
                    <a:lnR w="6350">
                      <a:solidFill>
                        <a:srgbClr val="A9A9A9"/>
                      </a:solidFill>
                      <a:prstDash val="solid"/>
                    </a:lnR>
                    <a:lnT w="6350">
                      <a:solidFill>
                        <a:srgbClr val="A9A9A9"/>
                      </a:solidFill>
                      <a:prstDash val="solid"/>
                    </a:lnT>
                    <a:lnB w="6350">
                      <a:solidFill>
                        <a:srgbClr val="A9A9A9"/>
                      </a:solidFill>
                      <a:prstDash val="solid"/>
                    </a:lnB>
                    <a:solidFill>
                      <a:srgbClr val="FFEAA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233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2150" dirty="0">
                          <a:latin typeface="Calibri"/>
                          <a:cs typeface="Calibri"/>
                        </a:rPr>
                        <a:t>6</a:t>
                      </a:r>
                      <a:endParaRPr sz="2150">
                        <a:latin typeface="Calibri"/>
                        <a:cs typeface="Calibri"/>
                      </a:endParaRPr>
                    </a:p>
                  </a:txBody>
                  <a:tcPr marL="0" marR="0" marT="19685" marB="0">
                    <a:lnL w="6350">
                      <a:solidFill>
                        <a:srgbClr val="A9A9A9"/>
                      </a:solidFill>
                      <a:prstDash val="solid"/>
                    </a:lnL>
                    <a:lnR w="6350">
                      <a:solidFill>
                        <a:srgbClr val="A9A9A9"/>
                      </a:solidFill>
                      <a:prstDash val="solid"/>
                    </a:lnR>
                    <a:lnT w="6350">
                      <a:solidFill>
                        <a:srgbClr val="A9A9A9"/>
                      </a:solidFill>
                      <a:prstDash val="solid"/>
                    </a:lnT>
                    <a:lnB w="6350">
                      <a:solidFill>
                        <a:srgbClr val="A9A9A9"/>
                      </a:solidFill>
                      <a:prstDash val="soli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2150" spc="-5" dirty="0">
                          <a:latin typeface="Calibri"/>
                          <a:cs typeface="Calibri"/>
                        </a:rPr>
                        <a:t>zsszbjzsnmbd</a:t>
                      </a:r>
                      <a:endParaRPr sz="2150">
                        <a:latin typeface="Calibri"/>
                        <a:cs typeface="Calibri"/>
                      </a:endParaRPr>
                    </a:p>
                  </a:txBody>
                  <a:tcPr marL="0" marR="0" marT="19685" marB="0">
                    <a:lnL w="6350">
                      <a:solidFill>
                        <a:srgbClr val="A9A9A9"/>
                      </a:solidFill>
                      <a:prstDash val="solid"/>
                    </a:lnL>
                    <a:lnR w="6350">
                      <a:solidFill>
                        <a:srgbClr val="A9A9A9"/>
                      </a:solidFill>
                      <a:prstDash val="solid"/>
                    </a:lnR>
                    <a:lnT w="6350">
                      <a:solidFill>
                        <a:srgbClr val="A9A9A9"/>
                      </a:solidFill>
                      <a:prstDash val="solid"/>
                    </a:lnT>
                    <a:lnB w="6350">
                      <a:solidFill>
                        <a:srgbClr val="A9A9A9"/>
                      </a:solidFill>
                      <a:prstDash val="soli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9288">
                <a:tc gridSpan="2"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2150" dirty="0">
                          <a:latin typeface="Calibri"/>
                          <a:cs typeface="Calibri"/>
                        </a:rPr>
                        <a:t>…</a:t>
                      </a:r>
                      <a:endParaRPr sz="2150">
                        <a:latin typeface="Calibri"/>
                        <a:cs typeface="Calibri"/>
                      </a:endParaRPr>
                    </a:p>
                  </a:txBody>
                  <a:tcPr marL="0" marR="0" marT="19050" marB="0">
                    <a:lnL w="6350">
                      <a:solidFill>
                        <a:srgbClr val="A9A9A9"/>
                      </a:solidFill>
                      <a:prstDash val="solid"/>
                    </a:lnL>
                    <a:lnR w="6350">
                      <a:solidFill>
                        <a:srgbClr val="A9A9A9"/>
                      </a:solidFill>
                      <a:prstDash val="solid"/>
                    </a:lnR>
                    <a:lnT w="6350">
                      <a:solidFill>
                        <a:srgbClr val="A9A9A9"/>
                      </a:solidFill>
                      <a:prstDash val="solid"/>
                    </a:lnT>
                    <a:lnB w="6350">
                      <a:solidFill>
                        <a:srgbClr val="A9A9A9"/>
                      </a:solidFill>
                      <a:prstDash val="solid"/>
                    </a:lnB>
                    <a:solidFill>
                      <a:srgbClr val="F8F8F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776731" y="762000"/>
            <a:ext cx="6466205" cy="52324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250" b="0" dirty="0">
                <a:latin typeface="Calibri"/>
                <a:cs typeface="Calibri"/>
              </a:rPr>
              <a:t>Brute Force </a:t>
            </a:r>
            <a:r>
              <a:rPr sz="3250" b="0" spc="5" dirty="0">
                <a:latin typeface="Calibri"/>
                <a:cs typeface="Calibri"/>
              </a:rPr>
              <a:t>Decryption: Caesar</a:t>
            </a:r>
            <a:r>
              <a:rPr sz="3250" b="0" spc="-65" dirty="0">
                <a:latin typeface="Calibri"/>
                <a:cs typeface="Calibri"/>
              </a:rPr>
              <a:t> </a:t>
            </a:r>
            <a:r>
              <a:rPr sz="3250" b="0" dirty="0">
                <a:latin typeface="Calibri"/>
                <a:cs typeface="Calibri"/>
              </a:rPr>
              <a:t>Cipher</a:t>
            </a:r>
            <a:endParaRPr sz="32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531095" y="6998716"/>
            <a:ext cx="414527" cy="4114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71144" y="7007859"/>
            <a:ext cx="390144" cy="3931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76731" y="777239"/>
            <a:ext cx="7428230" cy="52324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250" b="0" spc="5" dirty="0">
                <a:latin typeface="Arial"/>
                <a:cs typeface="Arial"/>
              </a:rPr>
              <a:t>Smarter </a:t>
            </a:r>
            <a:r>
              <a:rPr sz="3250" b="0" spc="-5" dirty="0">
                <a:latin typeface="Arial"/>
                <a:cs typeface="Arial"/>
              </a:rPr>
              <a:t>Decryption: </a:t>
            </a:r>
            <a:r>
              <a:rPr sz="3250" b="0" spc="5" dirty="0">
                <a:latin typeface="Arial"/>
                <a:cs typeface="Arial"/>
              </a:rPr>
              <a:t>Frequency</a:t>
            </a:r>
            <a:r>
              <a:rPr sz="3250" b="0" spc="-20" dirty="0">
                <a:latin typeface="Arial"/>
                <a:cs typeface="Arial"/>
              </a:rPr>
              <a:t> </a:t>
            </a:r>
            <a:r>
              <a:rPr sz="3250" b="0" spc="-5" dirty="0">
                <a:latin typeface="Arial"/>
                <a:cs typeface="Arial"/>
              </a:rPr>
              <a:t>Analysis</a:t>
            </a:r>
            <a:endParaRPr sz="325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348615" indent="-317500">
              <a:lnSpc>
                <a:spcPct val="100000"/>
              </a:lnSpc>
              <a:spcBef>
                <a:spcPts val="120"/>
              </a:spcBef>
              <a:buSzPct val="95918"/>
              <a:buFont typeface="Arial Narrow"/>
              <a:buChar char="•"/>
              <a:tabLst>
                <a:tab pos="349250" algn="l"/>
              </a:tabLst>
            </a:pPr>
            <a:r>
              <a:rPr spc="10" dirty="0"/>
              <a:t>Brute </a:t>
            </a:r>
            <a:r>
              <a:rPr spc="5" dirty="0"/>
              <a:t>force </a:t>
            </a:r>
            <a:r>
              <a:rPr spc="10" dirty="0"/>
              <a:t>checking can </a:t>
            </a:r>
            <a:r>
              <a:rPr i="1" spc="5" dirty="0">
                <a:latin typeface="Calibri"/>
                <a:cs typeface="Calibri"/>
              </a:rPr>
              <a:t>theoretically </a:t>
            </a:r>
            <a:r>
              <a:rPr spc="10" dirty="0"/>
              <a:t>crack </a:t>
            </a:r>
            <a:r>
              <a:rPr spc="5" dirty="0"/>
              <a:t>almost any</a:t>
            </a:r>
            <a:r>
              <a:rPr spc="235" dirty="0"/>
              <a:t> </a:t>
            </a:r>
            <a:r>
              <a:rPr spc="5" dirty="0"/>
              <a:t>cipher</a:t>
            </a:r>
          </a:p>
          <a:p>
            <a:pPr marL="19050">
              <a:lnSpc>
                <a:spcPct val="100000"/>
              </a:lnSpc>
              <a:spcBef>
                <a:spcPts val="20"/>
              </a:spcBef>
              <a:buFont typeface="Arial Narrow"/>
              <a:buChar char="•"/>
            </a:pPr>
            <a:endParaRPr spc="5" dirty="0"/>
          </a:p>
          <a:p>
            <a:pPr marL="348615" indent="-317500">
              <a:lnSpc>
                <a:spcPct val="100000"/>
              </a:lnSpc>
              <a:buSzPct val="95918"/>
              <a:buFont typeface="Arial Narrow"/>
              <a:buChar char="•"/>
              <a:tabLst>
                <a:tab pos="349250" algn="l"/>
              </a:tabLst>
            </a:pPr>
            <a:r>
              <a:rPr spc="5" dirty="0"/>
              <a:t>Notice that </a:t>
            </a:r>
            <a:r>
              <a:rPr spc="10" dirty="0"/>
              <a:t>in the </a:t>
            </a:r>
            <a:r>
              <a:rPr dirty="0"/>
              <a:t>Caesar </a:t>
            </a:r>
            <a:r>
              <a:rPr spc="5" dirty="0"/>
              <a:t>Cipher, </a:t>
            </a:r>
            <a:r>
              <a:rPr spc="10" dirty="0"/>
              <a:t>letters </a:t>
            </a:r>
            <a:r>
              <a:rPr spc="5" dirty="0"/>
              <a:t>are </a:t>
            </a:r>
            <a:r>
              <a:rPr spc="10" dirty="0"/>
              <a:t>directly</a:t>
            </a:r>
            <a:r>
              <a:rPr spc="250" dirty="0"/>
              <a:t> </a:t>
            </a:r>
            <a:r>
              <a:rPr spc="5" dirty="0"/>
              <a:t>mapped</a:t>
            </a:r>
          </a:p>
          <a:p>
            <a:pPr marL="543560" marR="977265" lvl="1" indent="-207645">
              <a:lnSpc>
                <a:spcPct val="101200"/>
              </a:lnSpc>
              <a:spcBef>
                <a:spcPts val="25"/>
              </a:spcBef>
              <a:buSzPct val="95918"/>
              <a:buFont typeface="Arial Narrow"/>
              <a:buChar char="•"/>
              <a:tabLst>
                <a:tab pos="654050" algn="l"/>
              </a:tabLst>
            </a:pPr>
            <a:r>
              <a:rPr sz="2450" spc="10" dirty="0">
                <a:latin typeface="Calibri"/>
                <a:cs typeface="Calibri"/>
              </a:rPr>
              <a:t>Any </a:t>
            </a:r>
            <a:r>
              <a:rPr sz="2450" spc="5" dirty="0">
                <a:latin typeface="Calibri"/>
                <a:cs typeface="Calibri"/>
              </a:rPr>
              <a:t>patterns </a:t>
            </a:r>
            <a:r>
              <a:rPr sz="2450" dirty="0">
                <a:latin typeface="Calibri"/>
                <a:cs typeface="Calibri"/>
              </a:rPr>
              <a:t>of English </a:t>
            </a:r>
            <a:r>
              <a:rPr sz="2450" spc="5" dirty="0">
                <a:latin typeface="Calibri"/>
                <a:cs typeface="Calibri"/>
              </a:rPr>
              <a:t>speech should also be visible </a:t>
            </a:r>
            <a:r>
              <a:rPr sz="2450" spc="10" dirty="0">
                <a:latin typeface="Calibri"/>
                <a:cs typeface="Calibri"/>
              </a:rPr>
              <a:t>in the  ciphertext!</a:t>
            </a:r>
            <a:endParaRPr sz="2450">
              <a:latin typeface="Calibri"/>
              <a:cs typeface="Calibri"/>
            </a:endParaRPr>
          </a:p>
          <a:p>
            <a:pPr marL="19050" lvl="1">
              <a:lnSpc>
                <a:spcPct val="100000"/>
              </a:lnSpc>
              <a:spcBef>
                <a:spcPts val="10"/>
              </a:spcBef>
              <a:buFont typeface="Arial Narrow"/>
              <a:buChar char="•"/>
            </a:pPr>
            <a:endParaRPr sz="2450">
              <a:latin typeface="Calibri"/>
              <a:cs typeface="Calibri"/>
            </a:endParaRPr>
          </a:p>
          <a:p>
            <a:pPr marL="238760" marR="5080" indent="-207645">
              <a:lnSpc>
                <a:spcPct val="101200"/>
              </a:lnSpc>
              <a:buSzPct val="95918"/>
              <a:buFont typeface="Arial Narrow"/>
              <a:buChar char="•"/>
              <a:tabLst>
                <a:tab pos="349250" algn="l"/>
              </a:tabLst>
            </a:pPr>
            <a:r>
              <a:rPr b="1" spc="5" dirty="0">
                <a:latin typeface="Calibri"/>
                <a:cs typeface="Calibri"/>
              </a:rPr>
              <a:t>Frequency analysis: </a:t>
            </a:r>
            <a:r>
              <a:rPr spc="10" dirty="0"/>
              <a:t>certain letters </a:t>
            </a:r>
            <a:r>
              <a:rPr spc="5" dirty="0"/>
              <a:t>and combinations </a:t>
            </a:r>
            <a:r>
              <a:rPr dirty="0"/>
              <a:t>of </a:t>
            </a:r>
            <a:r>
              <a:rPr spc="10" dirty="0"/>
              <a:t>letters </a:t>
            </a:r>
            <a:r>
              <a:rPr spc="5" dirty="0"/>
              <a:t>occur  </a:t>
            </a:r>
            <a:r>
              <a:rPr spc="10" dirty="0"/>
              <a:t>with certain</a:t>
            </a:r>
            <a:r>
              <a:rPr spc="25" dirty="0"/>
              <a:t> </a:t>
            </a:r>
            <a:r>
              <a:rPr spc="5" dirty="0"/>
              <a:t>frequencies</a:t>
            </a:r>
          </a:p>
          <a:p>
            <a:pPr marL="19050">
              <a:lnSpc>
                <a:spcPct val="100000"/>
              </a:lnSpc>
              <a:spcBef>
                <a:spcPts val="25"/>
              </a:spcBef>
              <a:buFont typeface="Arial Narrow"/>
              <a:buChar char="•"/>
            </a:pPr>
            <a:endParaRPr sz="2400"/>
          </a:p>
          <a:p>
            <a:pPr marL="349250" marR="4030979" indent="-349250">
              <a:lnSpc>
                <a:spcPct val="102000"/>
              </a:lnSpc>
              <a:buSzPct val="95918"/>
              <a:buFont typeface="Arial Narrow"/>
              <a:buChar char="•"/>
              <a:tabLst>
                <a:tab pos="349250" algn="l"/>
              </a:tabLst>
            </a:pPr>
            <a:r>
              <a:rPr spc="5" dirty="0"/>
              <a:t>This involves </a:t>
            </a:r>
            <a:r>
              <a:rPr spc="10" dirty="0"/>
              <a:t>a </a:t>
            </a:r>
            <a:r>
              <a:rPr spc="5" dirty="0"/>
              <a:t>lot </a:t>
            </a:r>
            <a:r>
              <a:rPr dirty="0"/>
              <a:t>of </a:t>
            </a:r>
            <a:r>
              <a:rPr spc="5" dirty="0"/>
              <a:t>statistics </a:t>
            </a:r>
            <a:r>
              <a:rPr dirty="0"/>
              <a:t>and  </a:t>
            </a:r>
            <a:r>
              <a:rPr spc="5" dirty="0"/>
              <a:t>computers are </a:t>
            </a:r>
            <a:r>
              <a:rPr dirty="0"/>
              <a:t>good at </a:t>
            </a:r>
            <a:r>
              <a:rPr spc="5" dirty="0"/>
              <a:t>such</a:t>
            </a:r>
            <a:r>
              <a:rPr spc="210" dirty="0"/>
              <a:t> </a:t>
            </a:r>
            <a:r>
              <a:rPr spc="5" dirty="0"/>
              <a:t>work!</a:t>
            </a:r>
          </a:p>
        </p:txBody>
      </p:sp>
      <p:sp>
        <p:nvSpPr>
          <p:cNvPr id="6" name="object 6"/>
          <p:cNvSpPr/>
          <p:nvPr/>
        </p:nvSpPr>
        <p:spPr>
          <a:xfrm>
            <a:off x="6352032" y="5136388"/>
            <a:ext cx="2304288" cy="153009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614164" y="7127730"/>
            <a:ext cx="1468755" cy="2235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39"/>
              </a:lnSpc>
            </a:pPr>
            <a:r>
              <a:rPr sz="1400" spc="-20" dirty="0">
                <a:latin typeface="Arial"/>
                <a:cs typeface="Arial"/>
                <a:hlinkClick r:id="rId5"/>
              </a:rPr>
              <a:t>www.variability.org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531095" y="6998716"/>
            <a:ext cx="414527" cy="4114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71144" y="7007859"/>
            <a:ext cx="390144" cy="3931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76731" y="762000"/>
            <a:ext cx="3238500" cy="52324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250" b="0" dirty="0">
                <a:latin typeface="Calibri"/>
                <a:cs typeface="Calibri"/>
              </a:rPr>
              <a:t>Frequency</a:t>
            </a:r>
            <a:r>
              <a:rPr sz="3250" b="0" spc="-45" dirty="0">
                <a:latin typeface="Calibri"/>
                <a:cs typeface="Calibri"/>
              </a:rPr>
              <a:t> </a:t>
            </a:r>
            <a:r>
              <a:rPr sz="3250" b="0" dirty="0">
                <a:latin typeface="Calibri"/>
                <a:cs typeface="Calibri"/>
              </a:rPr>
              <a:t>Analysis</a:t>
            </a:r>
            <a:endParaRPr sz="325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614164" y="7127730"/>
            <a:ext cx="1468755" cy="2235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39"/>
              </a:lnSpc>
            </a:pPr>
            <a:r>
              <a:rPr sz="1400" spc="-20" dirty="0">
                <a:latin typeface="Arial"/>
                <a:cs typeface="Arial"/>
                <a:hlinkClick r:id="rId4"/>
              </a:rPr>
              <a:t>www.variability.org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76731" y="1807464"/>
            <a:ext cx="8952230" cy="1917064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329565" indent="-317500">
              <a:lnSpc>
                <a:spcPct val="100000"/>
              </a:lnSpc>
              <a:spcBef>
                <a:spcPts val="120"/>
              </a:spcBef>
              <a:buSzPct val="95918"/>
              <a:buFont typeface="Arial Narrow"/>
              <a:buChar char="•"/>
              <a:tabLst>
                <a:tab pos="330200" algn="l"/>
              </a:tabLst>
            </a:pPr>
            <a:r>
              <a:rPr sz="2450" spc="5" dirty="0">
                <a:latin typeface="Calibri"/>
                <a:cs typeface="Calibri"/>
              </a:rPr>
              <a:t>What are </a:t>
            </a:r>
            <a:r>
              <a:rPr sz="2450" spc="10" dirty="0">
                <a:latin typeface="Calibri"/>
                <a:cs typeface="Calibri"/>
              </a:rPr>
              <a:t>the </a:t>
            </a:r>
            <a:r>
              <a:rPr sz="2450" spc="5" dirty="0">
                <a:latin typeface="Calibri"/>
                <a:cs typeface="Calibri"/>
              </a:rPr>
              <a:t>only possible single </a:t>
            </a:r>
            <a:r>
              <a:rPr sz="2450" spc="10" dirty="0">
                <a:latin typeface="Calibri"/>
                <a:cs typeface="Calibri"/>
              </a:rPr>
              <a:t>letter words in</a:t>
            </a:r>
            <a:r>
              <a:rPr sz="2450" spc="270" dirty="0">
                <a:latin typeface="Calibri"/>
                <a:cs typeface="Calibri"/>
              </a:rPr>
              <a:t> </a:t>
            </a:r>
            <a:r>
              <a:rPr sz="2450" dirty="0">
                <a:latin typeface="Calibri"/>
                <a:cs typeface="Calibri"/>
              </a:rPr>
              <a:t>English?</a:t>
            </a:r>
            <a:endParaRPr sz="2450">
              <a:latin typeface="Calibri"/>
              <a:cs typeface="Calibri"/>
            </a:endParaRPr>
          </a:p>
          <a:p>
            <a:pPr marL="634365" lvl="1" indent="-317500">
              <a:lnSpc>
                <a:spcPct val="100000"/>
              </a:lnSpc>
              <a:spcBef>
                <a:spcPts val="35"/>
              </a:spcBef>
              <a:buSzPct val="95918"/>
              <a:buFont typeface="Arial Narrow"/>
              <a:buChar char="•"/>
              <a:tabLst>
                <a:tab pos="635000" algn="l"/>
              </a:tabLst>
            </a:pPr>
            <a:r>
              <a:rPr sz="2450" spc="5" dirty="0">
                <a:latin typeface="Calibri"/>
                <a:cs typeface="Calibri"/>
              </a:rPr>
              <a:t>Answer:</a:t>
            </a:r>
            <a:endParaRPr sz="245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45"/>
              </a:spcBef>
              <a:buFont typeface="Arial Narrow"/>
              <a:buChar char="•"/>
            </a:pPr>
            <a:endParaRPr sz="2450">
              <a:latin typeface="Calibri"/>
              <a:cs typeface="Calibri"/>
            </a:endParaRPr>
          </a:p>
          <a:p>
            <a:pPr marL="329565" indent="-317500">
              <a:lnSpc>
                <a:spcPct val="100000"/>
              </a:lnSpc>
              <a:buSzPct val="95918"/>
              <a:buFont typeface="Arial Narrow"/>
              <a:buChar char="•"/>
              <a:tabLst>
                <a:tab pos="330200" algn="l"/>
              </a:tabLst>
            </a:pPr>
            <a:r>
              <a:rPr sz="2450" spc="5" dirty="0">
                <a:latin typeface="Calibri"/>
                <a:cs typeface="Calibri"/>
              </a:rPr>
              <a:t>What are </a:t>
            </a:r>
            <a:r>
              <a:rPr sz="2450" spc="10" dirty="0">
                <a:latin typeface="Calibri"/>
                <a:cs typeface="Calibri"/>
              </a:rPr>
              <a:t>the </a:t>
            </a:r>
            <a:r>
              <a:rPr sz="2450" spc="5" dirty="0">
                <a:latin typeface="Calibri"/>
                <a:cs typeface="Calibri"/>
              </a:rPr>
              <a:t>most common double </a:t>
            </a:r>
            <a:r>
              <a:rPr sz="2450" spc="10" dirty="0">
                <a:latin typeface="Calibri"/>
                <a:cs typeface="Calibri"/>
              </a:rPr>
              <a:t>letter </a:t>
            </a:r>
            <a:r>
              <a:rPr sz="2450" spc="5" dirty="0">
                <a:latin typeface="Calibri"/>
                <a:cs typeface="Calibri"/>
              </a:rPr>
              <a:t>combinations </a:t>
            </a:r>
            <a:r>
              <a:rPr sz="2450" spc="10" dirty="0">
                <a:latin typeface="Calibri"/>
                <a:cs typeface="Calibri"/>
              </a:rPr>
              <a:t>in</a:t>
            </a:r>
            <a:r>
              <a:rPr sz="2450" spc="400" dirty="0">
                <a:latin typeface="Calibri"/>
                <a:cs typeface="Calibri"/>
              </a:rPr>
              <a:t> </a:t>
            </a:r>
            <a:r>
              <a:rPr sz="2450" dirty="0">
                <a:latin typeface="Calibri"/>
                <a:cs typeface="Calibri"/>
              </a:rPr>
              <a:t>English?</a:t>
            </a:r>
            <a:endParaRPr sz="2450">
              <a:latin typeface="Calibri"/>
              <a:cs typeface="Calibri"/>
            </a:endParaRPr>
          </a:p>
          <a:p>
            <a:pPr marL="634365" lvl="1" indent="-317500">
              <a:lnSpc>
                <a:spcPct val="100000"/>
              </a:lnSpc>
              <a:spcBef>
                <a:spcPts val="40"/>
              </a:spcBef>
              <a:buSzPct val="95918"/>
              <a:buFont typeface="Arial Narrow"/>
              <a:buChar char="•"/>
              <a:tabLst>
                <a:tab pos="635000" algn="l"/>
              </a:tabLst>
            </a:pPr>
            <a:r>
              <a:rPr sz="2450" spc="5" dirty="0">
                <a:latin typeface="Calibri"/>
                <a:cs typeface="Calibri"/>
              </a:rPr>
              <a:t>Answer:</a:t>
            </a:r>
            <a:endParaRPr sz="24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531095" y="6998716"/>
            <a:ext cx="414527" cy="4114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71144" y="7007859"/>
            <a:ext cx="390144" cy="3931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76731" y="762000"/>
            <a:ext cx="3238500" cy="52324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250" b="0" dirty="0">
                <a:latin typeface="Calibri"/>
                <a:cs typeface="Calibri"/>
              </a:rPr>
              <a:t>Frequency</a:t>
            </a:r>
            <a:r>
              <a:rPr sz="3250" b="0" spc="-45" dirty="0">
                <a:latin typeface="Calibri"/>
                <a:cs typeface="Calibri"/>
              </a:rPr>
              <a:t> </a:t>
            </a:r>
            <a:r>
              <a:rPr sz="3250" b="0" dirty="0">
                <a:latin typeface="Calibri"/>
                <a:cs typeface="Calibri"/>
              </a:rPr>
              <a:t>Analysis</a:t>
            </a:r>
            <a:endParaRPr sz="32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614164" y="7127730"/>
            <a:ext cx="1468755" cy="2235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39"/>
              </a:lnSpc>
            </a:pPr>
            <a:r>
              <a:rPr sz="1400" spc="-20" dirty="0">
                <a:latin typeface="Arial"/>
                <a:cs typeface="Arial"/>
                <a:hlinkClick r:id="rId4"/>
              </a:rPr>
              <a:t>www.variability.org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76731" y="1807464"/>
            <a:ext cx="8952230" cy="30543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329565" indent="-317500">
              <a:lnSpc>
                <a:spcPct val="100000"/>
              </a:lnSpc>
              <a:spcBef>
                <a:spcPts val="120"/>
              </a:spcBef>
              <a:buSzPct val="95918"/>
              <a:buFont typeface="Arial Narrow"/>
              <a:buChar char="•"/>
              <a:tabLst>
                <a:tab pos="330200" algn="l"/>
              </a:tabLst>
            </a:pPr>
            <a:r>
              <a:rPr sz="2450" spc="5" dirty="0">
                <a:latin typeface="Calibri"/>
                <a:cs typeface="Calibri"/>
              </a:rPr>
              <a:t>What are </a:t>
            </a:r>
            <a:r>
              <a:rPr sz="2450" spc="10" dirty="0">
                <a:latin typeface="Calibri"/>
                <a:cs typeface="Calibri"/>
              </a:rPr>
              <a:t>the </a:t>
            </a:r>
            <a:r>
              <a:rPr sz="2450" spc="5" dirty="0">
                <a:latin typeface="Calibri"/>
                <a:cs typeface="Calibri"/>
              </a:rPr>
              <a:t>only possible single </a:t>
            </a:r>
            <a:r>
              <a:rPr sz="2450" spc="10" dirty="0">
                <a:latin typeface="Calibri"/>
                <a:cs typeface="Calibri"/>
              </a:rPr>
              <a:t>letter words in</a:t>
            </a:r>
            <a:r>
              <a:rPr sz="2450" spc="270" dirty="0">
                <a:latin typeface="Calibri"/>
                <a:cs typeface="Calibri"/>
              </a:rPr>
              <a:t> </a:t>
            </a:r>
            <a:r>
              <a:rPr sz="2450" dirty="0">
                <a:latin typeface="Calibri"/>
                <a:cs typeface="Calibri"/>
              </a:rPr>
              <a:t>English?</a:t>
            </a:r>
            <a:endParaRPr sz="2450">
              <a:latin typeface="Calibri"/>
              <a:cs typeface="Calibri"/>
            </a:endParaRPr>
          </a:p>
          <a:p>
            <a:pPr marL="634365" lvl="1" indent="-317500">
              <a:lnSpc>
                <a:spcPct val="100000"/>
              </a:lnSpc>
              <a:spcBef>
                <a:spcPts val="35"/>
              </a:spcBef>
              <a:buSzPct val="95918"/>
              <a:buFont typeface="Arial Narrow"/>
              <a:buChar char="•"/>
              <a:tabLst>
                <a:tab pos="635000" algn="l"/>
              </a:tabLst>
            </a:pPr>
            <a:r>
              <a:rPr sz="2450" spc="5" dirty="0">
                <a:latin typeface="Calibri"/>
                <a:cs typeface="Calibri"/>
              </a:rPr>
              <a:t>Answer: </a:t>
            </a:r>
            <a:r>
              <a:rPr sz="2450" b="1" spc="10" dirty="0">
                <a:solidFill>
                  <a:srgbClr val="0000CC"/>
                </a:solidFill>
                <a:latin typeface="Calibri"/>
                <a:cs typeface="Calibri"/>
              </a:rPr>
              <a:t>A </a:t>
            </a:r>
            <a:r>
              <a:rPr sz="2450" b="1" spc="5" dirty="0">
                <a:solidFill>
                  <a:srgbClr val="0000CC"/>
                </a:solidFill>
                <a:latin typeface="Calibri"/>
                <a:cs typeface="Calibri"/>
              </a:rPr>
              <a:t>and</a:t>
            </a:r>
            <a:r>
              <a:rPr sz="2450" b="1" spc="60" dirty="0">
                <a:solidFill>
                  <a:srgbClr val="0000CC"/>
                </a:solidFill>
                <a:latin typeface="Calibri"/>
                <a:cs typeface="Calibri"/>
              </a:rPr>
              <a:t> </a:t>
            </a:r>
            <a:r>
              <a:rPr sz="2450" b="1" spc="5" dirty="0">
                <a:solidFill>
                  <a:srgbClr val="0000CC"/>
                </a:solidFill>
                <a:latin typeface="Calibri"/>
                <a:cs typeface="Calibri"/>
              </a:rPr>
              <a:t>I</a:t>
            </a:r>
            <a:endParaRPr sz="245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45"/>
              </a:spcBef>
              <a:buFont typeface="Arial Narrow"/>
              <a:buChar char="•"/>
            </a:pPr>
            <a:endParaRPr sz="2450">
              <a:latin typeface="Calibri"/>
              <a:cs typeface="Calibri"/>
            </a:endParaRPr>
          </a:p>
          <a:p>
            <a:pPr marL="329565" indent="-317500">
              <a:lnSpc>
                <a:spcPct val="100000"/>
              </a:lnSpc>
              <a:buSzPct val="95918"/>
              <a:buFont typeface="Arial Narrow"/>
              <a:buChar char="•"/>
              <a:tabLst>
                <a:tab pos="330200" algn="l"/>
              </a:tabLst>
            </a:pPr>
            <a:r>
              <a:rPr sz="2450" spc="5" dirty="0">
                <a:latin typeface="Calibri"/>
                <a:cs typeface="Calibri"/>
              </a:rPr>
              <a:t>What are </a:t>
            </a:r>
            <a:r>
              <a:rPr sz="2450" spc="10" dirty="0">
                <a:latin typeface="Calibri"/>
                <a:cs typeface="Calibri"/>
              </a:rPr>
              <a:t>the </a:t>
            </a:r>
            <a:r>
              <a:rPr sz="2450" spc="5" dirty="0">
                <a:latin typeface="Calibri"/>
                <a:cs typeface="Calibri"/>
              </a:rPr>
              <a:t>most common double </a:t>
            </a:r>
            <a:r>
              <a:rPr sz="2450" spc="10" dirty="0">
                <a:latin typeface="Calibri"/>
                <a:cs typeface="Calibri"/>
              </a:rPr>
              <a:t>letter </a:t>
            </a:r>
            <a:r>
              <a:rPr sz="2450" spc="5" dirty="0">
                <a:latin typeface="Calibri"/>
                <a:cs typeface="Calibri"/>
              </a:rPr>
              <a:t>combinations </a:t>
            </a:r>
            <a:r>
              <a:rPr sz="2450" spc="10" dirty="0">
                <a:latin typeface="Calibri"/>
                <a:cs typeface="Calibri"/>
              </a:rPr>
              <a:t>in</a:t>
            </a:r>
            <a:r>
              <a:rPr sz="2450" spc="400" dirty="0">
                <a:latin typeface="Calibri"/>
                <a:cs typeface="Calibri"/>
              </a:rPr>
              <a:t> </a:t>
            </a:r>
            <a:r>
              <a:rPr sz="2450" dirty="0">
                <a:latin typeface="Calibri"/>
                <a:cs typeface="Calibri"/>
              </a:rPr>
              <a:t>English?</a:t>
            </a:r>
            <a:endParaRPr sz="2450">
              <a:latin typeface="Calibri"/>
              <a:cs typeface="Calibri"/>
            </a:endParaRPr>
          </a:p>
          <a:p>
            <a:pPr marL="634365" lvl="1" indent="-317500">
              <a:lnSpc>
                <a:spcPct val="100000"/>
              </a:lnSpc>
              <a:spcBef>
                <a:spcPts val="40"/>
              </a:spcBef>
              <a:buSzPct val="95918"/>
              <a:buFont typeface="Arial Narrow"/>
              <a:buChar char="•"/>
              <a:tabLst>
                <a:tab pos="635000" algn="l"/>
              </a:tabLst>
            </a:pPr>
            <a:r>
              <a:rPr sz="2450" spc="5" dirty="0">
                <a:latin typeface="Calibri"/>
                <a:cs typeface="Calibri"/>
              </a:rPr>
              <a:t>Answer: </a:t>
            </a:r>
            <a:r>
              <a:rPr sz="2450" b="1" spc="10" dirty="0">
                <a:solidFill>
                  <a:srgbClr val="0000CC"/>
                </a:solidFill>
                <a:latin typeface="Calibri"/>
                <a:cs typeface="Calibri"/>
              </a:rPr>
              <a:t>“mm”, </a:t>
            </a:r>
            <a:r>
              <a:rPr sz="2450" b="1" spc="5" dirty="0">
                <a:solidFill>
                  <a:srgbClr val="0000CC"/>
                </a:solidFill>
                <a:latin typeface="Calibri"/>
                <a:cs typeface="Calibri"/>
              </a:rPr>
              <a:t>“oo”, </a:t>
            </a:r>
            <a:r>
              <a:rPr sz="2450" b="1" spc="10" dirty="0">
                <a:solidFill>
                  <a:srgbClr val="0000CC"/>
                </a:solidFill>
                <a:latin typeface="Calibri"/>
                <a:cs typeface="Calibri"/>
              </a:rPr>
              <a:t>“ee”, “tt”, </a:t>
            </a:r>
            <a:r>
              <a:rPr sz="2450" b="1" spc="5" dirty="0">
                <a:solidFill>
                  <a:srgbClr val="0000CC"/>
                </a:solidFill>
                <a:latin typeface="Calibri"/>
                <a:cs typeface="Calibri"/>
              </a:rPr>
              <a:t>and </a:t>
            </a:r>
            <a:r>
              <a:rPr sz="2450" b="1" spc="10" dirty="0">
                <a:solidFill>
                  <a:srgbClr val="0000CC"/>
                </a:solidFill>
                <a:latin typeface="Calibri"/>
                <a:cs typeface="Calibri"/>
              </a:rPr>
              <a:t>so</a:t>
            </a:r>
            <a:r>
              <a:rPr sz="2450" b="1" spc="130" dirty="0">
                <a:solidFill>
                  <a:srgbClr val="0000CC"/>
                </a:solidFill>
                <a:latin typeface="Calibri"/>
                <a:cs typeface="Calibri"/>
              </a:rPr>
              <a:t> </a:t>
            </a:r>
            <a:r>
              <a:rPr sz="2450" b="1" spc="5" dirty="0">
                <a:solidFill>
                  <a:srgbClr val="0000CC"/>
                </a:solidFill>
                <a:latin typeface="Calibri"/>
                <a:cs typeface="Calibri"/>
              </a:rPr>
              <a:t>on…</a:t>
            </a:r>
            <a:endParaRPr sz="245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5"/>
              </a:spcBef>
              <a:buFont typeface="Arial Narrow"/>
              <a:buChar char="•"/>
            </a:pPr>
            <a:endParaRPr sz="2450">
              <a:latin typeface="Calibri"/>
              <a:cs typeface="Calibri"/>
            </a:endParaRPr>
          </a:p>
          <a:p>
            <a:pPr marL="219710" marR="389890" indent="-207645">
              <a:lnSpc>
                <a:spcPct val="101200"/>
              </a:lnSpc>
              <a:spcBef>
                <a:spcPts val="5"/>
              </a:spcBef>
              <a:buSzPct val="95918"/>
              <a:buFont typeface="Arial Narrow"/>
              <a:buChar char="•"/>
              <a:tabLst>
                <a:tab pos="330200" algn="l"/>
              </a:tabLst>
            </a:pPr>
            <a:r>
              <a:rPr sz="2450" spc="5" dirty="0">
                <a:latin typeface="Calibri"/>
                <a:cs typeface="Calibri"/>
              </a:rPr>
              <a:t>You should be seeing patterns that could be exploited </a:t>
            </a:r>
            <a:r>
              <a:rPr sz="2450" spc="10" dirty="0">
                <a:latin typeface="Calibri"/>
                <a:cs typeface="Calibri"/>
              </a:rPr>
              <a:t>to crack a  </a:t>
            </a:r>
            <a:r>
              <a:rPr sz="2450" spc="5" dirty="0">
                <a:latin typeface="Calibri"/>
                <a:cs typeface="Calibri"/>
              </a:rPr>
              <a:t>substitution</a:t>
            </a:r>
            <a:r>
              <a:rPr sz="2450" spc="85" dirty="0">
                <a:latin typeface="Calibri"/>
                <a:cs typeface="Calibri"/>
              </a:rPr>
              <a:t> </a:t>
            </a:r>
            <a:r>
              <a:rPr sz="2450" spc="5" dirty="0">
                <a:latin typeface="Calibri"/>
                <a:cs typeface="Calibri"/>
              </a:rPr>
              <a:t>cipher!</a:t>
            </a:r>
            <a:endParaRPr sz="245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516884" y="5068823"/>
            <a:ext cx="3944620" cy="59245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3700" spc="5" dirty="0">
                <a:solidFill>
                  <a:srgbClr val="FF0000"/>
                </a:solidFill>
                <a:latin typeface="Calibri"/>
                <a:cs typeface="Calibri"/>
              </a:rPr>
              <a:t>Side </a:t>
            </a:r>
            <a:r>
              <a:rPr sz="3700" spc="10" dirty="0">
                <a:solidFill>
                  <a:srgbClr val="FF0000"/>
                </a:solidFill>
                <a:latin typeface="Calibri"/>
                <a:cs typeface="Calibri"/>
              </a:rPr>
              <a:t>Channel</a:t>
            </a:r>
            <a:r>
              <a:rPr sz="3700" spc="-5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700" spc="-10" dirty="0">
                <a:solidFill>
                  <a:srgbClr val="FF0000"/>
                </a:solidFill>
                <a:latin typeface="Calibri"/>
                <a:cs typeface="Calibri"/>
              </a:rPr>
              <a:t>attack!</a:t>
            </a:r>
            <a:endParaRPr sz="37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531095" y="6998716"/>
            <a:ext cx="414527" cy="4114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71144" y="7007859"/>
            <a:ext cx="390144" cy="3931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76731" y="762000"/>
            <a:ext cx="5313045" cy="52324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250" b="0" dirty="0">
                <a:latin typeface="Calibri"/>
                <a:cs typeface="Calibri"/>
              </a:rPr>
              <a:t>Exercise 3a: Frequency</a:t>
            </a:r>
            <a:r>
              <a:rPr sz="3250" b="0" spc="-30" dirty="0">
                <a:latin typeface="Calibri"/>
                <a:cs typeface="Calibri"/>
              </a:rPr>
              <a:t> </a:t>
            </a:r>
            <a:r>
              <a:rPr sz="3250" b="0" dirty="0">
                <a:latin typeface="Calibri"/>
                <a:cs typeface="Calibri"/>
              </a:rPr>
              <a:t>Analysis</a:t>
            </a:r>
            <a:endParaRPr sz="325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614164" y="7127730"/>
            <a:ext cx="1468755" cy="2235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39"/>
              </a:lnSpc>
            </a:pPr>
            <a:r>
              <a:rPr sz="1400" spc="-20" dirty="0">
                <a:latin typeface="Arial"/>
                <a:cs typeface="Arial"/>
                <a:hlinkClick r:id="rId4"/>
              </a:rPr>
              <a:t>www.variability.org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76731" y="1807464"/>
            <a:ext cx="9013825" cy="359664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219710" marR="5080" indent="-207645">
              <a:lnSpc>
                <a:spcPct val="101200"/>
              </a:lnSpc>
              <a:spcBef>
                <a:spcPts val="85"/>
              </a:spcBef>
              <a:buSzPct val="95918"/>
              <a:buFont typeface="Arial Narrow"/>
              <a:buChar char="•"/>
              <a:tabLst>
                <a:tab pos="330200" algn="l"/>
              </a:tabLst>
            </a:pPr>
            <a:r>
              <a:rPr sz="2450" spc="5" dirty="0">
                <a:latin typeface="Calibri"/>
                <a:cs typeface="Calibri"/>
              </a:rPr>
              <a:t>Count </a:t>
            </a:r>
            <a:r>
              <a:rPr sz="2450" spc="10" dirty="0">
                <a:latin typeface="Calibri"/>
                <a:cs typeface="Calibri"/>
              </a:rPr>
              <a:t>the </a:t>
            </a:r>
            <a:r>
              <a:rPr sz="2450" spc="5" dirty="0">
                <a:latin typeface="Calibri"/>
                <a:cs typeface="Calibri"/>
              </a:rPr>
              <a:t>number and frequencies </a:t>
            </a:r>
            <a:r>
              <a:rPr sz="2450" dirty="0">
                <a:latin typeface="Calibri"/>
                <a:cs typeface="Calibri"/>
              </a:rPr>
              <a:t>of </a:t>
            </a:r>
            <a:r>
              <a:rPr sz="2450" spc="5" dirty="0">
                <a:latin typeface="Calibri"/>
                <a:cs typeface="Calibri"/>
              </a:rPr>
              <a:t>‘a’, ‘e’, ‘i’, ‘o’, </a:t>
            </a:r>
            <a:r>
              <a:rPr sz="2450" spc="10" dirty="0">
                <a:latin typeface="Calibri"/>
                <a:cs typeface="Calibri"/>
              </a:rPr>
              <a:t>‘v’, ‘x’, </a:t>
            </a:r>
            <a:r>
              <a:rPr sz="2450" spc="5" dirty="0">
                <a:latin typeface="Calibri"/>
                <a:cs typeface="Calibri"/>
              </a:rPr>
              <a:t>‘z’ </a:t>
            </a:r>
            <a:r>
              <a:rPr sz="2450" spc="10" dirty="0">
                <a:latin typeface="Calibri"/>
                <a:cs typeface="Calibri"/>
              </a:rPr>
              <a:t>in the  </a:t>
            </a:r>
            <a:r>
              <a:rPr sz="2450" spc="5" dirty="0">
                <a:latin typeface="Calibri"/>
                <a:cs typeface="Calibri"/>
              </a:rPr>
              <a:t>following</a:t>
            </a:r>
            <a:r>
              <a:rPr sz="2450" spc="50" dirty="0">
                <a:latin typeface="Calibri"/>
                <a:cs typeface="Calibri"/>
              </a:rPr>
              <a:t> </a:t>
            </a:r>
            <a:r>
              <a:rPr sz="2450" spc="10" dirty="0">
                <a:latin typeface="Calibri"/>
                <a:cs typeface="Calibri"/>
              </a:rPr>
              <a:t>text:</a:t>
            </a:r>
            <a:endParaRPr sz="2450">
              <a:latin typeface="Calibri"/>
              <a:cs typeface="Calibri"/>
            </a:endParaRPr>
          </a:p>
          <a:p>
            <a:pPr marL="1274445" marR="1541145" algn="just">
              <a:lnSpc>
                <a:spcPct val="101499"/>
              </a:lnSpc>
              <a:spcBef>
                <a:spcPts val="1290"/>
              </a:spcBef>
            </a:pPr>
            <a:r>
              <a:rPr sz="2450" i="1" spc="10" dirty="0">
                <a:solidFill>
                  <a:srgbClr val="6F2F9F"/>
                </a:solidFill>
                <a:latin typeface="Times New Roman"/>
                <a:cs typeface="Times New Roman"/>
              </a:rPr>
              <a:t>Under the </a:t>
            </a:r>
            <a:r>
              <a:rPr sz="2450" i="1" spc="5" dirty="0">
                <a:solidFill>
                  <a:srgbClr val="6F2F9F"/>
                </a:solidFill>
                <a:latin typeface="Times New Roman"/>
                <a:cs typeface="Times New Roman"/>
              </a:rPr>
              <a:t>terms </a:t>
            </a:r>
            <a:r>
              <a:rPr sz="2450" i="1" spc="10" dirty="0">
                <a:solidFill>
                  <a:srgbClr val="6F2F9F"/>
                </a:solidFill>
                <a:latin typeface="Times New Roman"/>
                <a:cs typeface="Times New Roman"/>
              </a:rPr>
              <a:t>of a special </a:t>
            </a:r>
            <a:r>
              <a:rPr sz="2450" i="1" dirty="0">
                <a:solidFill>
                  <a:srgbClr val="6F2F9F"/>
                </a:solidFill>
                <a:latin typeface="Times New Roman"/>
                <a:cs typeface="Times New Roman"/>
              </a:rPr>
              <a:t>appropriation  </a:t>
            </a:r>
            <a:r>
              <a:rPr sz="2450" i="1" spc="10" dirty="0">
                <a:solidFill>
                  <a:srgbClr val="6F2F9F"/>
                </a:solidFill>
                <a:latin typeface="Times New Roman"/>
                <a:cs typeface="Times New Roman"/>
              </a:rPr>
              <a:t>made by the </a:t>
            </a:r>
            <a:r>
              <a:rPr sz="2450" i="1" spc="5" dirty="0">
                <a:solidFill>
                  <a:srgbClr val="6F2F9F"/>
                </a:solidFill>
                <a:latin typeface="Times New Roman"/>
                <a:cs typeface="Times New Roman"/>
              </a:rPr>
              <a:t>State </a:t>
            </a:r>
            <a:r>
              <a:rPr sz="2450" i="1" dirty="0">
                <a:solidFill>
                  <a:srgbClr val="6F2F9F"/>
                </a:solidFill>
                <a:latin typeface="Times New Roman"/>
                <a:cs typeface="Times New Roman"/>
              </a:rPr>
              <a:t>Legislature </a:t>
            </a:r>
            <a:r>
              <a:rPr sz="2450" i="1" spc="10" dirty="0">
                <a:solidFill>
                  <a:srgbClr val="6F2F9F"/>
                </a:solidFill>
                <a:latin typeface="Times New Roman"/>
                <a:cs typeface="Times New Roman"/>
              </a:rPr>
              <a:t>in the Spring </a:t>
            </a:r>
            <a:r>
              <a:rPr sz="2450" i="1" dirty="0">
                <a:solidFill>
                  <a:srgbClr val="6F2F9F"/>
                </a:solidFill>
                <a:latin typeface="Times New Roman"/>
                <a:cs typeface="Times New Roman"/>
              </a:rPr>
              <a:t>of  </a:t>
            </a:r>
            <a:r>
              <a:rPr sz="2450" i="1" spc="15" dirty="0">
                <a:solidFill>
                  <a:srgbClr val="6F2F9F"/>
                </a:solidFill>
                <a:latin typeface="Times New Roman"/>
                <a:cs typeface="Times New Roman"/>
              </a:rPr>
              <a:t>1943, </a:t>
            </a:r>
            <a:r>
              <a:rPr sz="2450" i="1" spc="10" dirty="0">
                <a:solidFill>
                  <a:srgbClr val="6F2F9F"/>
                </a:solidFill>
                <a:latin typeface="Times New Roman"/>
                <a:cs typeface="Times New Roman"/>
              </a:rPr>
              <a:t>a College of Engineering was established  at UCLA in </a:t>
            </a:r>
            <a:r>
              <a:rPr sz="2450" i="1" spc="15" dirty="0">
                <a:solidFill>
                  <a:srgbClr val="6F2F9F"/>
                </a:solidFill>
                <a:latin typeface="Times New Roman"/>
                <a:cs typeface="Times New Roman"/>
              </a:rPr>
              <a:t>November </a:t>
            </a:r>
            <a:r>
              <a:rPr sz="2450" i="1" spc="10" dirty="0">
                <a:solidFill>
                  <a:srgbClr val="6F2F9F"/>
                </a:solidFill>
                <a:latin typeface="Times New Roman"/>
                <a:cs typeface="Times New Roman"/>
              </a:rPr>
              <a:t>of </a:t>
            </a:r>
            <a:r>
              <a:rPr sz="2450" i="1" spc="15" dirty="0">
                <a:solidFill>
                  <a:srgbClr val="6F2F9F"/>
                </a:solidFill>
                <a:latin typeface="Times New Roman"/>
                <a:cs typeface="Times New Roman"/>
              </a:rPr>
              <a:t>1944. </a:t>
            </a:r>
            <a:r>
              <a:rPr sz="2450" i="1" spc="10" dirty="0">
                <a:solidFill>
                  <a:srgbClr val="6F2F9F"/>
                </a:solidFill>
                <a:latin typeface="Times New Roman"/>
                <a:cs typeface="Times New Roman"/>
              </a:rPr>
              <a:t>L.M.K. </a:t>
            </a:r>
            <a:r>
              <a:rPr sz="2450" i="1" spc="-25" dirty="0">
                <a:solidFill>
                  <a:srgbClr val="6F2F9F"/>
                </a:solidFill>
                <a:latin typeface="Times New Roman"/>
                <a:cs typeface="Times New Roman"/>
              </a:rPr>
              <a:t>Boelter,  </a:t>
            </a:r>
            <a:r>
              <a:rPr sz="2450" i="1" spc="10" dirty="0">
                <a:solidFill>
                  <a:srgbClr val="6F2F9F"/>
                </a:solidFill>
                <a:latin typeface="Times New Roman"/>
                <a:cs typeface="Times New Roman"/>
              </a:rPr>
              <a:t>the</a:t>
            </a:r>
            <a:r>
              <a:rPr sz="2450" i="1" spc="630" dirty="0">
                <a:solidFill>
                  <a:srgbClr val="6F2F9F"/>
                </a:solidFill>
                <a:latin typeface="Times New Roman"/>
                <a:cs typeface="Times New Roman"/>
              </a:rPr>
              <a:t> </a:t>
            </a:r>
            <a:r>
              <a:rPr sz="2450" i="1" spc="10" dirty="0">
                <a:solidFill>
                  <a:srgbClr val="6F2F9F"/>
                </a:solidFill>
                <a:latin typeface="Times New Roman"/>
                <a:cs typeface="Times New Roman"/>
              </a:rPr>
              <a:t>Associate  Dean  of  Engineering  at  UC  </a:t>
            </a:r>
            <a:r>
              <a:rPr sz="2450" i="1" spc="-5" dirty="0">
                <a:solidFill>
                  <a:srgbClr val="6F2F9F"/>
                </a:solidFill>
                <a:latin typeface="Times New Roman"/>
                <a:cs typeface="Times New Roman"/>
              </a:rPr>
              <a:t>Berkeley, </a:t>
            </a:r>
            <a:r>
              <a:rPr sz="2450" i="1" spc="10" dirty="0">
                <a:solidFill>
                  <a:srgbClr val="6F2F9F"/>
                </a:solidFill>
                <a:latin typeface="Times New Roman"/>
                <a:cs typeface="Times New Roman"/>
              </a:rPr>
              <a:t>was invited </a:t>
            </a:r>
            <a:r>
              <a:rPr sz="2450" i="1" dirty="0">
                <a:solidFill>
                  <a:srgbClr val="6F2F9F"/>
                </a:solidFill>
                <a:latin typeface="Times New Roman"/>
                <a:cs typeface="Times New Roman"/>
              </a:rPr>
              <a:t>to </a:t>
            </a:r>
            <a:r>
              <a:rPr sz="2450" i="1" spc="10" dirty="0">
                <a:solidFill>
                  <a:srgbClr val="6F2F9F"/>
                </a:solidFill>
                <a:latin typeface="Times New Roman"/>
                <a:cs typeface="Times New Roman"/>
              </a:rPr>
              <a:t>come to </a:t>
            </a:r>
            <a:r>
              <a:rPr sz="2450" i="1" spc="5" dirty="0">
                <a:solidFill>
                  <a:srgbClr val="6F2F9F"/>
                </a:solidFill>
                <a:latin typeface="Times New Roman"/>
                <a:cs typeface="Times New Roman"/>
              </a:rPr>
              <a:t>Los </a:t>
            </a:r>
            <a:r>
              <a:rPr sz="2450" i="1" spc="10" dirty="0">
                <a:solidFill>
                  <a:srgbClr val="6F2F9F"/>
                </a:solidFill>
                <a:latin typeface="Times New Roman"/>
                <a:cs typeface="Times New Roman"/>
              </a:rPr>
              <a:t>Angeles </a:t>
            </a:r>
            <a:r>
              <a:rPr sz="2450" i="1" spc="630" dirty="0">
                <a:solidFill>
                  <a:srgbClr val="6F2F9F"/>
                </a:solidFill>
                <a:latin typeface="Times New Roman"/>
                <a:cs typeface="Times New Roman"/>
              </a:rPr>
              <a:t> </a:t>
            </a:r>
            <a:r>
              <a:rPr sz="2450" i="1" spc="10" dirty="0">
                <a:solidFill>
                  <a:srgbClr val="6F2F9F"/>
                </a:solidFill>
                <a:latin typeface="Times New Roman"/>
                <a:cs typeface="Times New Roman"/>
              </a:rPr>
              <a:t>and be the founding Dean of the </a:t>
            </a:r>
            <a:r>
              <a:rPr sz="2450" i="1" spc="15" dirty="0">
                <a:solidFill>
                  <a:srgbClr val="6F2F9F"/>
                </a:solidFill>
                <a:latin typeface="Times New Roman"/>
                <a:cs typeface="Times New Roman"/>
              </a:rPr>
              <a:t>new </a:t>
            </a:r>
            <a:r>
              <a:rPr sz="2450" i="1" spc="10" dirty="0">
                <a:solidFill>
                  <a:srgbClr val="6F2F9F"/>
                </a:solidFill>
                <a:latin typeface="Times New Roman"/>
                <a:cs typeface="Times New Roman"/>
              </a:rPr>
              <a:t>College.</a:t>
            </a:r>
            <a:endParaRPr sz="245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531095" y="6998716"/>
            <a:ext cx="414527" cy="4114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71144" y="7007859"/>
            <a:ext cx="390144" cy="3931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76731" y="1810511"/>
            <a:ext cx="7553325" cy="494982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850" spc="-5" dirty="0">
                <a:latin typeface="Calibri"/>
                <a:cs typeface="Calibri"/>
              </a:rPr>
              <a:t>‘a’:</a:t>
            </a:r>
            <a:r>
              <a:rPr sz="1850" spc="-75" dirty="0">
                <a:latin typeface="Calibri"/>
                <a:cs typeface="Calibri"/>
              </a:rPr>
              <a:t> </a:t>
            </a:r>
            <a:r>
              <a:rPr sz="1850" spc="10" dirty="0">
                <a:latin typeface="Calibri"/>
                <a:cs typeface="Calibri"/>
              </a:rPr>
              <a:t>20</a:t>
            </a:r>
            <a:endParaRPr sz="18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1850" spc="-5" dirty="0">
                <a:latin typeface="Calibri"/>
                <a:cs typeface="Calibri"/>
              </a:rPr>
              <a:t>‘e’:</a:t>
            </a:r>
            <a:r>
              <a:rPr sz="1850" spc="-60" dirty="0">
                <a:latin typeface="Calibri"/>
                <a:cs typeface="Calibri"/>
              </a:rPr>
              <a:t> </a:t>
            </a:r>
            <a:r>
              <a:rPr sz="1850" spc="10" dirty="0">
                <a:latin typeface="Calibri"/>
                <a:cs typeface="Calibri"/>
              </a:rPr>
              <a:t>41</a:t>
            </a:r>
            <a:endParaRPr sz="18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50" spc="-5" dirty="0">
                <a:latin typeface="Calibri"/>
                <a:cs typeface="Calibri"/>
              </a:rPr>
              <a:t>‘i’:</a:t>
            </a:r>
            <a:r>
              <a:rPr sz="1850" spc="335" dirty="0">
                <a:latin typeface="Calibri"/>
                <a:cs typeface="Calibri"/>
              </a:rPr>
              <a:t> </a:t>
            </a:r>
            <a:r>
              <a:rPr sz="1850" spc="10" dirty="0">
                <a:latin typeface="Calibri"/>
                <a:cs typeface="Calibri"/>
              </a:rPr>
              <a:t>17</a:t>
            </a:r>
            <a:endParaRPr sz="18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50" spc="-5" dirty="0">
                <a:latin typeface="Calibri"/>
                <a:cs typeface="Calibri"/>
              </a:rPr>
              <a:t>‘o’:</a:t>
            </a:r>
            <a:r>
              <a:rPr sz="1850" spc="-65" dirty="0">
                <a:latin typeface="Calibri"/>
                <a:cs typeface="Calibri"/>
              </a:rPr>
              <a:t> </a:t>
            </a:r>
            <a:r>
              <a:rPr sz="1850" spc="10" dirty="0">
                <a:latin typeface="Calibri"/>
                <a:cs typeface="Calibri"/>
              </a:rPr>
              <a:t>18</a:t>
            </a:r>
            <a:endParaRPr sz="18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1850" spc="-5" dirty="0">
                <a:latin typeface="Calibri"/>
                <a:cs typeface="Calibri"/>
              </a:rPr>
              <a:t>‘v’:</a:t>
            </a:r>
            <a:r>
              <a:rPr sz="1850" spc="-75" dirty="0">
                <a:latin typeface="Calibri"/>
                <a:cs typeface="Calibri"/>
              </a:rPr>
              <a:t> </a:t>
            </a:r>
            <a:r>
              <a:rPr sz="1850" spc="10" dirty="0">
                <a:latin typeface="Calibri"/>
                <a:cs typeface="Calibri"/>
              </a:rPr>
              <a:t>2</a:t>
            </a:r>
            <a:endParaRPr sz="18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850" spc="-5" dirty="0">
                <a:latin typeface="Calibri"/>
                <a:cs typeface="Calibri"/>
              </a:rPr>
              <a:t>‘x’:</a:t>
            </a:r>
            <a:r>
              <a:rPr sz="1850" spc="-95" dirty="0">
                <a:latin typeface="Calibri"/>
                <a:cs typeface="Calibri"/>
              </a:rPr>
              <a:t> </a:t>
            </a:r>
            <a:r>
              <a:rPr sz="1850" spc="10" dirty="0">
                <a:latin typeface="Calibri"/>
                <a:cs typeface="Calibri"/>
              </a:rPr>
              <a:t>0</a:t>
            </a:r>
            <a:endParaRPr sz="18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50" spc="-5" dirty="0">
                <a:latin typeface="Calibri"/>
                <a:cs typeface="Calibri"/>
              </a:rPr>
              <a:t>‘z’:</a:t>
            </a:r>
            <a:r>
              <a:rPr sz="1850" spc="-70" dirty="0">
                <a:latin typeface="Calibri"/>
                <a:cs typeface="Calibri"/>
              </a:rPr>
              <a:t> </a:t>
            </a:r>
            <a:r>
              <a:rPr sz="1850" spc="10" dirty="0">
                <a:latin typeface="Calibri"/>
                <a:cs typeface="Calibri"/>
              </a:rPr>
              <a:t>0</a:t>
            </a:r>
            <a:endParaRPr sz="18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tabLst>
                <a:tab pos="5800090" algn="l"/>
              </a:tabLst>
            </a:pPr>
            <a:r>
              <a:rPr sz="2150" dirty="0">
                <a:latin typeface="Calibri"/>
                <a:cs typeface="Calibri"/>
              </a:rPr>
              <a:t>With </a:t>
            </a:r>
            <a:r>
              <a:rPr sz="2150" spc="5" dirty="0">
                <a:latin typeface="Calibri"/>
                <a:cs typeface="Calibri"/>
              </a:rPr>
              <a:t>256 </a:t>
            </a:r>
            <a:r>
              <a:rPr sz="2150" dirty="0">
                <a:latin typeface="Calibri"/>
                <a:cs typeface="Calibri"/>
              </a:rPr>
              <a:t>characters </a:t>
            </a:r>
            <a:r>
              <a:rPr sz="2150" spc="5" dirty="0">
                <a:latin typeface="Calibri"/>
                <a:cs typeface="Calibri"/>
              </a:rPr>
              <a:t>in </a:t>
            </a:r>
            <a:r>
              <a:rPr sz="2150" spc="-5" dirty="0">
                <a:latin typeface="Calibri"/>
                <a:cs typeface="Calibri"/>
              </a:rPr>
              <a:t>the </a:t>
            </a:r>
            <a:r>
              <a:rPr sz="2150" dirty="0">
                <a:latin typeface="Calibri"/>
                <a:cs typeface="Calibri"/>
              </a:rPr>
              <a:t>previous</a:t>
            </a:r>
            <a:r>
              <a:rPr sz="2150" spc="300" dirty="0">
                <a:latin typeface="Calibri"/>
                <a:cs typeface="Calibri"/>
              </a:rPr>
              <a:t> </a:t>
            </a:r>
            <a:r>
              <a:rPr sz="2150" spc="-5" dirty="0">
                <a:latin typeface="Calibri"/>
                <a:cs typeface="Calibri"/>
              </a:rPr>
              <a:t>paragraph</a:t>
            </a:r>
            <a:r>
              <a:rPr sz="2150" spc="145" dirty="0">
                <a:latin typeface="Calibri"/>
                <a:cs typeface="Calibri"/>
              </a:rPr>
              <a:t> </a:t>
            </a:r>
            <a:r>
              <a:rPr sz="2150" spc="-5" dirty="0">
                <a:latin typeface="Calibri"/>
                <a:cs typeface="Calibri"/>
              </a:rPr>
              <a:t>the	</a:t>
            </a:r>
            <a:r>
              <a:rPr sz="2150" dirty="0">
                <a:latin typeface="Calibri"/>
                <a:cs typeface="Calibri"/>
              </a:rPr>
              <a:t>frequencies</a:t>
            </a:r>
            <a:r>
              <a:rPr sz="2150" spc="10" dirty="0">
                <a:latin typeface="Calibri"/>
                <a:cs typeface="Calibri"/>
              </a:rPr>
              <a:t> </a:t>
            </a:r>
            <a:r>
              <a:rPr sz="2150" spc="-5" dirty="0">
                <a:latin typeface="Calibri"/>
                <a:cs typeface="Calibri"/>
              </a:rPr>
              <a:t>are</a:t>
            </a:r>
            <a:endParaRPr sz="21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8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50" spc="-5" dirty="0">
                <a:latin typeface="Calibri"/>
                <a:cs typeface="Calibri"/>
              </a:rPr>
              <a:t>‘a’:</a:t>
            </a:r>
            <a:r>
              <a:rPr sz="1850" spc="10" dirty="0">
                <a:latin typeface="Calibri"/>
                <a:cs typeface="Calibri"/>
              </a:rPr>
              <a:t> 7.8%</a:t>
            </a:r>
            <a:endParaRPr sz="18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1850" spc="-5" dirty="0">
                <a:latin typeface="Calibri"/>
                <a:cs typeface="Calibri"/>
              </a:rPr>
              <a:t>‘e’:</a:t>
            </a:r>
            <a:r>
              <a:rPr sz="1850" spc="10" dirty="0">
                <a:latin typeface="Calibri"/>
                <a:cs typeface="Calibri"/>
              </a:rPr>
              <a:t> 16.0%</a:t>
            </a:r>
            <a:endParaRPr sz="18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50" spc="-5" dirty="0">
                <a:latin typeface="Calibri"/>
                <a:cs typeface="Calibri"/>
              </a:rPr>
              <a:t>‘i’:</a:t>
            </a:r>
            <a:r>
              <a:rPr sz="1850" spc="350" dirty="0">
                <a:latin typeface="Calibri"/>
                <a:cs typeface="Calibri"/>
              </a:rPr>
              <a:t> </a:t>
            </a:r>
            <a:r>
              <a:rPr sz="1850" spc="10" dirty="0">
                <a:latin typeface="Calibri"/>
                <a:cs typeface="Calibri"/>
              </a:rPr>
              <a:t>6.6%</a:t>
            </a:r>
            <a:endParaRPr sz="18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50" spc="-5" dirty="0">
                <a:latin typeface="Calibri"/>
                <a:cs typeface="Calibri"/>
              </a:rPr>
              <a:t>‘o’:</a:t>
            </a:r>
            <a:r>
              <a:rPr sz="1850" spc="-55" dirty="0">
                <a:latin typeface="Calibri"/>
                <a:cs typeface="Calibri"/>
              </a:rPr>
              <a:t> </a:t>
            </a:r>
            <a:r>
              <a:rPr sz="1850" spc="10" dirty="0">
                <a:latin typeface="Calibri"/>
                <a:cs typeface="Calibri"/>
              </a:rPr>
              <a:t>7.0%</a:t>
            </a:r>
            <a:endParaRPr sz="18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850" spc="-5" dirty="0">
                <a:latin typeface="Calibri"/>
                <a:cs typeface="Calibri"/>
              </a:rPr>
              <a:t>‘v’:</a:t>
            </a:r>
            <a:r>
              <a:rPr sz="1850" spc="-60" dirty="0">
                <a:latin typeface="Calibri"/>
                <a:cs typeface="Calibri"/>
              </a:rPr>
              <a:t> </a:t>
            </a:r>
            <a:r>
              <a:rPr sz="1850" spc="10" dirty="0">
                <a:latin typeface="Calibri"/>
                <a:cs typeface="Calibri"/>
              </a:rPr>
              <a:t>0.8%</a:t>
            </a:r>
            <a:endParaRPr sz="18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50" spc="-5" dirty="0">
                <a:latin typeface="Calibri"/>
                <a:cs typeface="Calibri"/>
              </a:rPr>
              <a:t>‘x’:</a:t>
            </a:r>
            <a:r>
              <a:rPr sz="1850" spc="-75" dirty="0">
                <a:latin typeface="Calibri"/>
                <a:cs typeface="Calibri"/>
              </a:rPr>
              <a:t> </a:t>
            </a:r>
            <a:r>
              <a:rPr sz="1850" spc="10" dirty="0">
                <a:latin typeface="Calibri"/>
                <a:cs typeface="Calibri"/>
              </a:rPr>
              <a:t>0.0%</a:t>
            </a:r>
            <a:endParaRPr sz="18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50" spc="-5" dirty="0">
                <a:latin typeface="Calibri"/>
                <a:cs typeface="Calibri"/>
              </a:rPr>
              <a:t>‘z’:</a:t>
            </a:r>
            <a:r>
              <a:rPr sz="1850" spc="-55" dirty="0">
                <a:latin typeface="Calibri"/>
                <a:cs typeface="Calibri"/>
              </a:rPr>
              <a:t> </a:t>
            </a:r>
            <a:r>
              <a:rPr sz="1850" spc="10" dirty="0">
                <a:latin typeface="Calibri"/>
                <a:cs typeface="Calibri"/>
              </a:rPr>
              <a:t>0.0%</a:t>
            </a:r>
            <a:endParaRPr sz="185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614164" y="7127730"/>
            <a:ext cx="1468755" cy="2235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39"/>
              </a:lnSpc>
            </a:pPr>
            <a:r>
              <a:rPr sz="1400" spc="-20" dirty="0">
                <a:latin typeface="Arial"/>
                <a:cs typeface="Arial"/>
                <a:hlinkClick r:id="rId4"/>
              </a:rPr>
              <a:t>www.variability.org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776731" y="762000"/>
            <a:ext cx="7047865" cy="52324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250" b="0" dirty="0">
                <a:latin typeface="Calibri"/>
                <a:cs typeface="Calibri"/>
              </a:rPr>
              <a:t>Exercise 3a: Frequency Analysis</a:t>
            </a:r>
            <a:r>
              <a:rPr sz="3250" b="0" spc="-10" dirty="0">
                <a:latin typeface="Calibri"/>
                <a:cs typeface="Calibri"/>
              </a:rPr>
              <a:t> </a:t>
            </a:r>
            <a:r>
              <a:rPr sz="3250" b="0" dirty="0">
                <a:latin typeface="Calibri"/>
                <a:cs typeface="Calibri"/>
              </a:rPr>
              <a:t>(Solution)</a:t>
            </a:r>
            <a:endParaRPr sz="32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531095" y="6998716"/>
            <a:ext cx="414527" cy="4114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71144" y="7007859"/>
            <a:ext cx="390144" cy="3931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76731" y="765048"/>
            <a:ext cx="5335905" cy="52324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250" b="0" dirty="0">
                <a:latin typeface="Calibri"/>
                <a:cs typeface="Calibri"/>
              </a:rPr>
              <a:t>Exercise 3b: Frequency</a:t>
            </a:r>
            <a:r>
              <a:rPr sz="3250" b="0" spc="-5" dirty="0">
                <a:latin typeface="Calibri"/>
                <a:cs typeface="Calibri"/>
              </a:rPr>
              <a:t> </a:t>
            </a:r>
            <a:r>
              <a:rPr sz="3250" b="0" dirty="0">
                <a:latin typeface="Calibri"/>
                <a:cs typeface="Calibri"/>
              </a:rPr>
              <a:t>Analysis</a:t>
            </a:r>
            <a:endParaRPr sz="325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614164" y="7127730"/>
            <a:ext cx="1468755" cy="2235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39"/>
              </a:lnSpc>
            </a:pPr>
            <a:r>
              <a:rPr sz="1400" spc="-20" dirty="0">
                <a:latin typeface="Arial"/>
                <a:cs typeface="Arial"/>
                <a:hlinkClick r:id="rId4"/>
              </a:rPr>
              <a:t>www.variability.org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76731" y="1810511"/>
            <a:ext cx="8977630" cy="3331845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219710" marR="5080" indent="-207645">
              <a:lnSpc>
                <a:spcPct val="101400"/>
              </a:lnSpc>
              <a:spcBef>
                <a:spcPts val="70"/>
              </a:spcBef>
              <a:buSzPct val="95348"/>
              <a:buFont typeface="Arial Narrow"/>
              <a:buChar char="•"/>
              <a:tabLst>
                <a:tab pos="290195" algn="l"/>
              </a:tabLst>
            </a:pPr>
            <a:r>
              <a:rPr sz="2150" spc="-5" dirty="0">
                <a:latin typeface="Calibri"/>
                <a:cs typeface="Calibri"/>
              </a:rPr>
              <a:t>Count the </a:t>
            </a:r>
            <a:r>
              <a:rPr sz="2150" dirty="0">
                <a:latin typeface="Calibri"/>
                <a:cs typeface="Calibri"/>
              </a:rPr>
              <a:t>number and frequencies </a:t>
            </a:r>
            <a:r>
              <a:rPr sz="2150" spc="-5" dirty="0">
                <a:latin typeface="Calibri"/>
                <a:cs typeface="Calibri"/>
              </a:rPr>
              <a:t>of ‘a’, ‘e’, </a:t>
            </a:r>
            <a:r>
              <a:rPr sz="2150" spc="-15" dirty="0">
                <a:latin typeface="Calibri"/>
                <a:cs typeface="Calibri"/>
              </a:rPr>
              <a:t>‘i’, </a:t>
            </a:r>
            <a:r>
              <a:rPr sz="2150" spc="-5" dirty="0">
                <a:latin typeface="Calibri"/>
                <a:cs typeface="Calibri"/>
              </a:rPr>
              <a:t>‘o’, ‘v’, ‘x’, </a:t>
            </a:r>
            <a:r>
              <a:rPr sz="2150" dirty="0">
                <a:latin typeface="Calibri"/>
                <a:cs typeface="Calibri"/>
              </a:rPr>
              <a:t>‘z’ </a:t>
            </a:r>
            <a:r>
              <a:rPr sz="2150" spc="5" dirty="0">
                <a:latin typeface="Calibri"/>
                <a:cs typeface="Calibri"/>
              </a:rPr>
              <a:t>in </a:t>
            </a:r>
            <a:r>
              <a:rPr sz="2150" spc="-5" dirty="0">
                <a:latin typeface="Calibri"/>
                <a:cs typeface="Calibri"/>
              </a:rPr>
              <a:t>the </a:t>
            </a:r>
            <a:r>
              <a:rPr sz="2150" dirty="0">
                <a:latin typeface="Calibri"/>
                <a:cs typeface="Calibri"/>
              </a:rPr>
              <a:t>following  text:</a:t>
            </a:r>
            <a:endParaRPr sz="21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400">
              <a:latin typeface="Calibri"/>
              <a:cs typeface="Calibri"/>
            </a:endParaRPr>
          </a:p>
          <a:p>
            <a:pPr marL="2042160" marR="1564005" algn="just">
              <a:lnSpc>
                <a:spcPct val="101400"/>
              </a:lnSpc>
              <a:spcBef>
                <a:spcPts val="5"/>
              </a:spcBef>
            </a:pPr>
            <a:r>
              <a:rPr sz="2450" i="1" spc="10" dirty="0">
                <a:solidFill>
                  <a:srgbClr val="6F2F9F"/>
                </a:solidFill>
                <a:latin typeface="Times New Roman"/>
                <a:cs typeface="Times New Roman"/>
              </a:rPr>
              <a:t>She hoisted a box wrapped in </a:t>
            </a:r>
            <a:r>
              <a:rPr sz="2450" i="1" spc="-10" dirty="0">
                <a:solidFill>
                  <a:srgbClr val="6F2F9F"/>
                </a:solidFill>
                <a:latin typeface="Times New Roman"/>
                <a:cs typeface="Times New Roman"/>
              </a:rPr>
              <a:t>brown  </a:t>
            </a:r>
            <a:r>
              <a:rPr sz="2450" i="1" spc="10" dirty="0">
                <a:solidFill>
                  <a:srgbClr val="6F2F9F"/>
                </a:solidFill>
                <a:latin typeface="Times New Roman"/>
                <a:cs typeface="Times New Roman"/>
              </a:rPr>
              <a:t>paper on to the table; </a:t>
            </a:r>
            <a:r>
              <a:rPr sz="2450" i="1" spc="5" dirty="0">
                <a:solidFill>
                  <a:srgbClr val="6F2F9F"/>
                </a:solidFill>
                <a:latin typeface="Times New Roman"/>
                <a:cs typeface="Times New Roman"/>
              </a:rPr>
              <a:t>it </a:t>
            </a:r>
            <a:r>
              <a:rPr sz="2450" i="1" spc="10" dirty="0">
                <a:solidFill>
                  <a:srgbClr val="6F2F9F"/>
                </a:solidFill>
                <a:latin typeface="Times New Roman"/>
                <a:cs typeface="Times New Roman"/>
              </a:rPr>
              <a:t>had clearly been </a:t>
            </a:r>
            <a:r>
              <a:rPr sz="2450" i="1" spc="630" dirty="0">
                <a:solidFill>
                  <a:srgbClr val="6F2F9F"/>
                </a:solidFill>
                <a:latin typeface="Times New Roman"/>
                <a:cs typeface="Times New Roman"/>
              </a:rPr>
              <a:t> </a:t>
            </a:r>
            <a:r>
              <a:rPr sz="2450" i="1" spc="10" dirty="0">
                <a:solidFill>
                  <a:srgbClr val="6F2F9F"/>
                </a:solidFill>
                <a:latin typeface="Times New Roman"/>
                <a:cs typeface="Times New Roman"/>
              </a:rPr>
              <a:t>unwrapped and </a:t>
            </a:r>
            <a:r>
              <a:rPr sz="2450" i="1" dirty="0">
                <a:solidFill>
                  <a:srgbClr val="6F2F9F"/>
                </a:solidFill>
                <a:latin typeface="Times New Roman"/>
                <a:cs typeface="Times New Roman"/>
              </a:rPr>
              <a:t>carelessly </a:t>
            </a:r>
            <a:r>
              <a:rPr sz="2450" i="1" spc="5" dirty="0">
                <a:solidFill>
                  <a:srgbClr val="6F2F9F"/>
                </a:solidFill>
                <a:latin typeface="Times New Roman"/>
                <a:cs typeface="Times New Roman"/>
              </a:rPr>
              <a:t>re-wrapped.  </a:t>
            </a:r>
            <a:r>
              <a:rPr sz="2450" i="1" spc="-10" dirty="0">
                <a:solidFill>
                  <a:srgbClr val="6F2F9F"/>
                </a:solidFill>
                <a:latin typeface="Times New Roman"/>
                <a:cs typeface="Times New Roman"/>
              </a:rPr>
              <a:t>There </a:t>
            </a:r>
            <a:r>
              <a:rPr sz="2450" i="1" spc="10" dirty="0">
                <a:solidFill>
                  <a:srgbClr val="6F2F9F"/>
                </a:solidFill>
                <a:latin typeface="Times New Roman"/>
                <a:cs typeface="Times New Roman"/>
              </a:rPr>
              <a:t>was a scribbled note </a:t>
            </a:r>
            <a:r>
              <a:rPr sz="2450" i="1" spc="-10" dirty="0">
                <a:solidFill>
                  <a:srgbClr val="6F2F9F"/>
                </a:solidFill>
                <a:latin typeface="Times New Roman"/>
                <a:cs typeface="Times New Roman"/>
              </a:rPr>
              <a:t>across </a:t>
            </a:r>
            <a:r>
              <a:rPr sz="2450" i="1" spc="5" dirty="0">
                <a:solidFill>
                  <a:srgbClr val="6F2F9F"/>
                </a:solidFill>
                <a:latin typeface="Times New Roman"/>
                <a:cs typeface="Times New Roman"/>
              </a:rPr>
              <a:t>it </a:t>
            </a:r>
            <a:r>
              <a:rPr sz="2450" i="1" spc="10" dirty="0">
                <a:solidFill>
                  <a:srgbClr val="6F2F9F"/>
                </a:solidFill>
                <a:latin typeface="Times New Roman"/>
                <a:cs typeface="Times New Roman"/>
              </a:rPr>
              <a:t>in  </a:t>
            </a:r>
            <a:r>
              <a:rPr sz="2450" i="1" spc="-25" dirty="0">
                <a:solidFill>
                  <a:srgbClr val="6F2F9F"/>
                </a:solidFill>
                <a:latin typeface="Times New Roman"/>
                <a:cs typeface="Times New Roman"/>
              </a:rPr>
              <a:t>red </a:t>
            </a:r>
            <a:r>
              <a:rPr sz="2450" i="1" spc="10" dirty="0">
                <a:solidFill>
                  <a:srgbClr val="6F2F9F"/>
                </a:solidFill>
                <a:latin typeface="Times New Roman"/>
                <a:cs typeface="Times New Roman"/>
              </a:rPr>
              <a:t>ink, </a:t>
            </a:r>
            <a:r>
              <a:rPr sz="2450" i="1" dirty="0">
                <a:solidFill>
                  <a:srgbClr val="6F2F9F"/>
                </a:solidFill>
                <a:latin typeface="Times New Roman"/>
                <a:cs typeface="Times New Roman"/>
              </a:rPr>
              <a:t>reading: </a:t>
            </a:r>
            <a:r>
              <a:rPr sz="2450" i="1" spc="10" dirty="0">
                <a:solidFill>
                  <a:srgbClr val="6F2F9F"/>
                </a:solidFill>
                <a:latin typeface="Times New Roman"/>
                <a:cs typeface="Times New Roman"/>
              </a:rPr>
              <a:t>Inspected and Passed by  the Hogwarts High</a:t>
            </a:r>
            <a:r>
              <a:rPr sz="2450" i="1" spc="30" dirty="0">
                <a:solidFill>
                  <a:srgbClr val="6F2F9F"/>
                </a:solidFill>
                <a:latin typeface="Times New Roman"/>
                <a:cs typeface="Times New Roman"/>
              </a:rPr>
              <a:t> </a:t>
            </a:r>
            <a:r>
              <a:rPr sz="2450" i="1" spc="-15" dirty="0">
                <a:solidFill>
                  <a:srgbClr val="6F2F9F"/>
                </a:solidFill>
                <a:latin typeface="Times New Roman"/>
                <a:cs typeface="Times New Roman"/>
              </a:rPr>
              <a:t>Inquisitor.</a:t>
            </a:r>
            <a:endParaRPr sz="245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531095" y="6998716"/>
            <a:ext cx="414527" cy="4114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71144" y="7007859"/>
            <a:ext cx="390144" cy="3931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76731" y="1810511"/>
            <a:ext cx="7553325" cy="490156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850" spc="-5" dirty="0">
                <a:latin typeface="Calibri"/>
                <a:cs typeface="Calibri"/>
              </a:rPr>
              <a:t>‘a’:</a:t>
            </a:r>
            <a:r>
              <a:rPr sz="1850" spc="-75" dirty="0">
                <a:latin typeface="Calibri"/>
                <a:cs typeface="Calibri"/>
              </a:rPr>
              <a:t> </a:t>
            </a:r>
            <a:r>
              <a:rPr sz="1850" spc="10" dirty="0">
                <a:latin typeface="Calibri"/>
                <a:cs typeface="Calibri"/>
              </a:rPr>
              <a:t>17</a:t>
            </a:r>
            <a:endParaRPr sz="18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1850" spc="-5" dirty="0">
                <a:latin typeface="Calibri"/>
                <a:cs typeface="Calibri"/>
              </a:rPr>
              <a:t>‘e’:</a:t>
            </a:r>
            <a:r>
              <a:rPr sz="1850" spc="-60" dirty="0">
                <a:latin typeface="Calibri"/>
                <a:cs typeface="Calibri"/>
              </a:rPr>
              <a:t> </a:t>
            </a:r>
            <a:r>
              <a:rPr sz="1850" spc="10" dirty="0">
                <a:latin typeface="Calibri"/>
                <a:cs typeface="Calibri"/>
              </a:rPr>
              <a:t>25</a:t>
            </a:r>
            <a:endParaRPr sz="18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50" spc="-5" dirty="0">
                <a:latin typeface="Calibri"/>
                <a:cs typeface="Calibri"/>
              </a:rPr>
              <a:t>‘i’:</a:t>
            </a:r>
            <a:r>
              <a:rPr sz="1850" spc="335" dirty="0">
                <a:latin typeface="Calibri"/>
                <a:cs typeface="Calibri"/>
              </a:rPr>
              <a:t> </a:t>
            </a:r>
            <a:r>
              <a:rPr sz="1850" spc="10" dirty="0">
                <a:latin typeface="Calibri"/>
                <a:cs typeface="Calibri"/>
              </a:rPr>
              <a:t>13</a:t>
            </a:r>
            <a:endParaRPr sz="18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50" spc="-5" dirty="0">
                <a:latin typeface="Calibri"/>
                <a:cs typeface="Calibri"/>
              </a:rPr>
              <a:t>‘o’:</a:t>
            </a:r>
            <a:r>
              <a:rPr sz="1850" spc="-75" dirty="0">
                <a:latin typeface="Calibri"/>
                <a:cs typeface="Calibri"/>
              </a:rPr>
              <a:t> </a:t>
            </a:r>
            <a:r>
              <a:rPr sz="1850" spc="10" dirty="0">
                <a:latin typeface="Calibri"/>
                <a:cs typeface="Calibri"/>
              </a:rPr>
              <a:t>9</a:t>
            </a:r>
            <a:endParaRPr sz="18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1850" spc="-5" dirty="0">
                <a:latin typeface="Calibri"/>
                <a:cs typeface="Calibri"/>
              </a:rPr>
              <a:t>‘v’:</a:t>
            </a:r>
            <a:r>
              <a:rPr sz="1850" spc="-75" dirty="0">
                <a:latin typeface="Calibri"/>
                <a:cs typeface="Calibri"/>
              </a:rPr>
              <a:t> </a:t>
            </a:r>
            <a:r>
              <a:rPr sz="1850" spc="10" dirty="0">
                <a:latin typeface="Calibri"/>
                <a:cs typeface="Calibri"/>
              </a:rPr>
              <a:t>0</a:t>
            </a:r>
            <a:endParaRPr sz="18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850" spc="-5" dirty="0">
                <a:latin typeface="Calibri"/>
                <a:cs typeface="Calibri"/>
              </a:rPr>
              <a:t>‘x’:</a:t>
            </a:r>
            <a:r>
              <a:rPr sz="1850" spc="-95" dirty="0">
                <a:latin typeface="Calibri"/>
                <a:cs typeface="Calibri"/>
              </a:rPr>
              <a:t> </a:t>
            </a:r>
            <a:r>
              <a:rPr sz="1850" spc="10" dirty="0">
                <a:latin typeface="Calibri"/>
                <a:cs typeface="Calibri"/>
              </a:rPr>
              <a:t>1</a:t>
            </a:r>
            <a:endParaRPr sz="18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50" spc="-5" dirty="0">
                <a:latin typeface="Calibri"/>
                <a:cs typeface="Calibri"/>
              </a:rPr>
              <a:t>‘z’:</a:t>
            </a:r>
            <a:r>
              <a:rPr sz="1850" spc="-70" dirty="0">
                <a:latin typeface="Calibri"/>
                <a:cs typeface="Calibri"/>
              </a:rPr>
              <a:t> </a:t>
            </a:r>
            <a:r>
              <a:rPr sz="1850" spc="10" dirty="0">
                <a:latin typeface="Calibri"/>
                <a:cs typeface="Calibri"/>
              </a:rPr>
              <a:t>0</a:t>
            </a:r>
            <a:endParaRPr sz="18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tabLst>
                <a:tab pos="5800090" algn="l"/>
              </a:tabLst>
            </a:pPr>
            <a:r>
              <a:rPr sz="2150" dirty="0">
                <a:latin typeface="Calibri"/>
                <a:cs typeface="Calibri"/>
              </a:rPr>
              <a:t>With </a:t>
            </a:r>
            <a:r>
              <a:rPr sz="2150" spc="5" dirty="0">
                <a:latin typeface="Calibri"/>
                <a:cs typeface="Calibri"/>
              </a:rPr>
              <a:t>118 </a:t>
            </a:r>
            <a:r>
              <a:rPr sz="2150" dirty="0">
                <a:latin typeface="Calibri"/>
                <a:cs typeface="Calibri"/>
              </a:rPr>
              <a:t>characters </a:t>
            </a:r>
            <a:r>
              <a:rPr sz="2150" spc="5" dirty="0">
                <a:latin typeface="Calibri"/>
                <a:cs typeface="Calibri"/>
              </a:rPr>
              <a:t>in </a:t>
            </a:r>
            <a:r>
              <a:rPr sz="2150" spc="-5" dirty="0">
                <a:latin typeface="Calibri"/>
                <a:cs typeface="Calibri"/>
              </a:rPr>
              <a:t>the </a:t>
            </a:r>
            <a:r>
              <a:rPr sz="2150" dirty="0">
                <a:latin typeface="Calibri"/>
                <a:cs typeface="Calibri"/>
              </a:rPr>
              <a:t>previous</a:t>
            </a:r>
            <a:r>
              <a:rPr sz="2150" spc="300" dirty="0">
                <a:latin typeface="Calibri"/>
                <a:cs typeface="Calibri"/>
              </a:rPr>
              <a:t> </a:t>
            </a:r>
            <a:r>
              <a:rPr sz="2150" spc="-5" dirty="0">
                <a:latin typeface="Calibri"/>
                <a:cs typeface="Calibri"/>
              </a:rPr>
              <a:t>paragraph</a:t>
            </a:r>
            <a:r>
              <a:rPr sz="2150" spc="145" dirty="0">
                <a:latin typeface="Calibri"/>
                <a:cs typeface="Calibri"/>
              </a:rPr>
              <a:t> </a:t>
            </a:r>
            <a:r>
              <a:rPr sz="2150" spc="-5" dirty="0">
                <a:latin typeface="Calibri"/>
                <a:cs typeface="Calibri"/>
              </a:rPr>
              <a:t>the	</a:t>
            </a:r>
            <a:r>
              <a:rPr sz="2150" dirty="0">
                <a:latin typeface="Calibri"/>
                <a:cs typeface="Calibri"/>
              </a:rPr>
              <a:t>frequencies</a:t>
            </a:r>
            <a:r>
              <a:rPr sz="2150" spc="10" dirty="0">
                <a:latin typeface="Calibri"/>
                <a:cs typeface="Calibri"/>
              </a:rPr>
              <a:t> </a:t>
            </a:r>
            <a:r>
              <a:rPr sz="2150" spc="-5" dirty="0">
                <a:latin typeface="Calibri"/>
                <a:cs typeface="Calibri"/>
              </a:rPr>
              <a:t>are</a:t>
            </a:r>
            <a:endParaRPr sz="21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8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850" spc="-5" dirty="0">
                <a:latin typeface="Calibri"/>
                <a:cs typeface="Calibri"/>
              </a:rPr>
              <a:t>‘a’:</a:t>
            </a:r>
            <a:r>
              <a:rPr sz="1850" spc="10" dirty="0">
                <a:latin typeface="Calibri"/>
                <a:cs typeface="Calibri"/>
              </a:rPr>
              <a:t> 9.4%</a:t>
            </a:r>
            <a:endParaRPr sz="18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50" spc="-5" dirty="0">
                <a:latin typeface="Calibri"/>
                <a:cs typeface="Calibri"/>
              </a:rPr>
              <a:t>‘e’:</a:t>
            </a:r>
            <a:r>
              <a:rPr sz="1850" spc="10" dirty="0">
                <a:latin typeface="Calibri"/>
                <a:cs typeface="Calibri"/>
              </a:rPr>
              <a:t> 13.3%</a:t>
            </a:r>
            <a:endParaRPr sz="18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850" spc="-5" dirty="0">
                <a:latin typeface="Calibri"/>
                <a:cs typeface="Calibri"/>
              </a:rPr>
              <a:t>‘i’:</a:t>
            </a:r>
            <a:r>
              <a:rPr sz="1850" spc="350" dirty="0">
                <a:latin typeface="Calibri"/>
                <a:cs typeface="Calibri"/>
              </a:rPr>
              <a:t> </a:t>
            </a:r>
            <a:r>
              <a:rPr sz="1850" spc="10" dirty="0">
                <a:latin typeface="Calibri"/>
                <a:cs typeface="Calibri"/>
              </a:rPr>
              <a:t>6.9%</a:t>
            </a:r>
            <a:endParaRPr sz="18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1850" spc="-5" dirty="0">
                <a:latin typeface="Calibri"/>
                <a:cs typeface="Calibri"/>
              </a:rPr>
              <a:t>‘o’:</a:t>
            </a:r>
            <a:r>
              <a:rPr sz="1850" spc="-55" dirty="0">
                <a:latin typeface="Calibri"/>
                <a:cs typeface="Calibri"/>
              </a:rPr>
              <a:t> </a:t>
            </a:r>
            <a:r>
              <a:rPr sz="1850" spc="10" dirty="0">
                <a:latin typeface="Calibri"/>
                <a:cs typeface="Calibri"/>
              </a:rPr>
              <a:t>4.8%</a:t>
            </a:r>
            <a:endParaRPr sz="18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50" spc="-5" dirty="0">
                <a:latin typeface="Calibri"/>
                <a:cs typeface="Calibri"/>
              </a:rPr>
              <a:t>‘v’:</a:t>
            </a:r>
            <a:r>
              <a:rPr sz="1850" spc="-60" dirty="0">
                <a:latin typeface="Calibri"/>
                <a:cs typeface="Calibri"/>
              </a:rPr>
              <a:t> </a:t>
            </a:r>
            <a:r>
              <a:rPr sz="1850" spc="10" dirty="0">
                <a:latin typeface="Calibri"/>
                <a:cs typeface="Calibri"/>
              </a:rPr>
              <a:t>0.0%</a:t>
            </a:r>
            <a:endParaRPr sz="18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50" spc="-5" dirty="0">
                <a:latin typeface="Calibri"/>
                <a:cs typeface="Calibri"/>
              </a:rPr>
              <a:t>‘x’:</a:t>
            </a:r>
            <a:r>
              <a:rPr sz="1850" spc="-75" dirty="0">
                <a:latin typeface="Calibri"/>
                <a:cs typeface="Calibri"/>
              </a:rPr>
              <a:t> </a:t>
            </a:r>
            <a:r>
              <a:rPr sz="1850" spc="10" dirty="0">
                <a:latin typeface="Calibri"/>
                <a:cs typeface="Calibri"/>
              </a:rPr>
              <a:t>0.5%</a:t>
            </a:r>
            <a:endParaRPr sz="18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1850" spc="-5" dirty="0">
                <a:latin typeface="Calibri"/>
                <a:cs typeface="Calibri"/>
              </a:rPr>
              <a:t>‘z’:</a:t>
            </a:r>
            <a:r>
              <a:rPr sz="1850" spc="-55" dirty="0">
                <a:latin typeface="Calibri"/>
                <a:cs typeface="Calibri"/>
              </a:rPr>
              <a:t> </a:t>
            </a:r>
            <a:r>
              <a:rPr sz="1850" spc="10" dirty="0">
                <a:latin typeface="Calibri"/>
                <a:cs typeface="Calibri"/>
              </a:rPr>
              <a:t>0.0%</a:t>
            </a:r>
            <a:endParaRPr sz="185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614164" y="7127730"/>
            <a:ext cx="1468755" cy="2235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39"/>
              </a:lnSpc>
            </a:pPr>
            <a:r>
              <a:rPr sz="1400" spc="-20" dirty="0">
                <a:latin typeface="Arial"/>
                <a:cs typeface="Arial"/>
                <a:hlinkClick r:id="rId4"/>
              </a:rPr>
              <a:t>www.variability.org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776731" y="762000"/>
            <a:ext cx="7070725" cy="52324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250" b="0" dirty="0">
                <a:latin typeface="Calibri"/>
                <a:cs typeface="Calibri"/>
              </a:rPr>
              <a:t>Exercise 3b: Frequency Analysis</a:t>
            </a:r>
            <a:r>
              <a:rPr sz="3250" b="0" spc="15" dirty="0">
                <a:latin typeface="Calibri"/>
                <a:cs typeface="Calibri"/>
              </a:rPr>
              <a:t> </a:t>
            </a:r>
            <a:r>
              <a:rPr sz="3250" b="0" dirty="0">
                <a:latin typeface="Calibri"/>
                <a:cs typeface="Calibri"/>
              </a:rPr>
              <a:t>(Solution)</a:t>
            </a:r>
            <a:endParaRPr sz="32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531095" y="6998716"/>
            <a:ext cx="414527" cy="4114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71144" y="7007859"/>
            <a:ext cx="390144" cy="3931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76731" y="762000"/>
            <a:ext cx="3928745" cy="52324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250" b="0" dirty="0">
                <a:latin typeface="Calibri"/>
                <a:cs typeface="Calibri"/>
              </a:rPr>
              <a:t>Exercise </a:t>
            </a:r>
            <a:r>
              <a:rPr sz="3250" b="0" spc="5" dirty="0">
                <a:latin typeface="Calibri"/>
                <a:cs typeface="Calibri"/>
              </a:rPr>
              <a:t>3ab</a:t>
            </a:r>
            <a:r>
              <a:rPr sz="3250" b="0" spc="-60" dirty="0">
                <a:latin typeface="Calibri"/>
                <a:cs typeface="Calibri"/>
              </a:rPr>
              <a:t> </a:t>
            </a:r>
            <a:r>
              <a:rPr sz="3250" b="0" dirty="0">
                <a:latin typeface="Calibri"/>
                <a:cs typeface="Calibri"/>
              </a:rPr>
              <a:t>discussion</a:t>
            </a:r>
            <a:endParaRPr sz="325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614164" y="7127730"/>
            <a:ext cx="1468755" cy="2235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39"/>
              </a:lnSpc>
            </a:pPr>
            <a:r>
              <a:rPr sz="1400" spc="-20" dirty="0">
                <a:latin typeface="Arial"/>
                <a:cs typeface="Arial"/>
                <a:hlinkClick r:id="rId4"/>
              </a:rPr>
              <a:t>www.variability.org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76731" y="1807464"/>
            <a:ext cx="8266430" cy="78041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329565" indent="-317500">
              <a:lnSpc>
                <a:spcPct val="100000"/>
              </a:lnSpc>
              <a:spcBef>
                <a:spcPts val="120"/>
              </a:spcBef>
              <a:buSzPct val="95918"/>
              <a:buFont typeface="Arial Narrow"/>
              <a:buChar char="•"/>
              <a:tabLst>
                <a:tab pos="330200" algn="l"/>
              </a:tabLst>
            </a:pPr>
            <a:r>
              <a:rPr sz="2450" spc="5" dirty="0">
                <a:latin typeface="Calibri"/>
                <a:cs typeface="Calibri"/>
              </a:rPr>
              <a:t>Compare </a:t>
            </a:r>
            <a:r>
              <a:rPr sz="2450" spc="10" dirty="0">
                <a:latin typeface="Calibri"/>
                <a:cs typeface="Calibri"/>
              </a:rPr>
              <a:t>the </a:t>
            </a:r>
            <a:r>
              <a:rPr sz="2450" spc="5" dirty="0">
                <a:latin typeface="Calibri"/>
                <a:cs typeface="Calibri"/>
              </a:rPr>
              <a:t>frequency statistic </a:t>
            </a:r>
            <a:r>
              <a:rPr sz="2450" dirty="0">
                <a:latin typeface="Calibri"/>
                <a:cs typeface="Calibri"/>
              </a:rPr>
              <a:t>of </a:t>
            </a:r>
            <a:r>
              <a:rPr sz="2450" spc="10" dirty="0">
                <a:latin typeface="Calibri"/>
                <a:cs typeface="Calibri"/>
              </a:rPr>
              <a:t>the </a:t>
            </a:r>
            <a:r>
              <a:rPr sz="2450" spc="5" dirty="0">
                <a:latin typeface="Calibri"/>
                <a:cs typeface="Calibri"/>
              </a:rPr>
              <a:t>previous </a:t>
            </a:r>
            <a:r>
              <a:rPr sz="2450" spc="15" dirty="0">
                <a:latin typeface="Calibri"/>
                <a:cs typeface="Calibri"/>
              </a:rPr>
              <a:t>two</a:t>
            </a:r>
            <a:r>
              <a:rPr sz="2450" spc="310" dirty="0">
                <a:latin typeface="Calibri"/>
                <a:cs typeface="Calibri"/>
              </a:rPr>
              <a:t> </a:t>
            </a:r>
            <a:r>
              <a:rPr sz="2450" spc="5" dirty="0">
                <a:latin typeface="Calibri"/>
                <a:cs typeface="Calibri"/>
              </a:rPr>
              <a:t>exercises</a:t>
            </a:r>
            <a:endParaRPr sz="2450">
              <a:latin typeface="Calibri"/>
              <a:cs typeface="Calibri"/>
            </a:endParaRPr>
          </a:p>
          <a:p>
            <a:pPr marL="329565" indent="-317500">
              <a:lnSpc>
                <a:spcPct val="100000"/>
              </a:lnSpc>
              <a:spcBef>
                <a:spcPts val="35"/>
              </a:spcBef>
              <a:buSzPct val="95918"/>
              <a:buFont typeface="Arial Narrow"/>
              <a:buChar char="•"/>
              <a:tabLst>
                <a:tab pos="330200" algn="l"/>
              </a:tabLst>
            </a:pPr>
            <a:r>
              <a:rPr sz="2450" spc="5" dirty="0">
                <a:latin typeface="Calibri"/>
                <a:cs typeface="Calibri"/>
              </a:rPr>
              <a:t>Notice how </a:t>
            </a:r>
            <a:r>
              <a:rPr sz="2450" spc="10" dirty="0">
                <a:latin typeface="Calibri"/>
                <a:cs typeface="Calibri"/>
              </a:rPr>
              <a:t>this </a:t>
            </a:r>
            <a:r>
              <a:rPr sz="2450" spc="5" dirty="0">
                <a:latin typeface="Calibri"/>
                <a:cs typeface="Calibri"/>
              </a:rPr>
              <a:t>pattern could be</a:t>
            </a:r>
            <a:r>
              <a:rPr sz="2450" spc="175" dirty="0">
                <a:latin typeface="Calibri"/>
                <a:cs typeface="Calibri"/>
              </a:rPr>
              <a:t> </a:t>
            </a:r>
            <a:r>
              <a:rPr sz="2450" dirty="0">
                <a:latin typeface="Calibri"/>
                <a:cs typeface="Calibri"/>
              </a:rPr>
              <a:t>used?</a:t>
            </a:r>
            <a:endParaRPr sz="245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35811" y="2776727"/>
            <a:ext cx="1369695" cy="30543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spc="-10" dirty="0">
                <a:latin typeface="Calibri"/>
                <a:cs typeface="Calibri"/>
              </a:rPr>
              <a:t>Exercise</a:t>
            </a:r>
            <a:r>
              <a:rPr sz="2450" spc="-15" dirty="0">
                <a:latin typeface="Calibri"/>
                <a:cs typeface="Calibri"/>
              </a:rPr>
              <a:t> </a:t>
            </a:r>
            <a:r>
              <a:rPr sz="2450" spc="5" dirty="0">
                <a:latin typeface="Calibri"/>
                <a:cs typeface="Calibri"/>
              </a:rPr>
              <a:t>1:</a:t>
            </a:r>
            <a:endParaRPr sz="24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2450" spc="-15" dirty="0">
                <a:latin typeface="Calibri"/>
                <a:cs typeface="Calibri"/>
              </a:rPr>
              <a:t>‘a’:</a:t>
            </a:r>
            <a:r>
              <a:rPr sz="2450" spc="10" dirty="0">
                <a:latin typeface="Calibri"/>
                <a:cs typeface="Calibri"/>
              </a:rPr>
              <a:t> </a:t>
            </a:r>
            <a:r>
              <a:rPr sz="2450" spc="5" dirty="0">
                <a:latin typeface="Calibri"/>
                <a:cs typeface="Calibri"/>
              </a:rPr>
              <a:t>7.8%</a:t>
            </a:r>
            <a:endParaRPr sz="24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2450" spc="-20" dirty="0">
                <a:latin typeface="Calibri"/>
                <a:cs typeface="Calibri"/>
              </a:rPr>
              <a:t>‘e’:</a:t>
            </a:r>
            <a:r>
              <a:rPr sz="2450" spc="-25" dirty="0">
                <a:latin typeface="Calibri"/>
                <a:cs typeface="Calibri"/>
              </a:rPr>
              <a:t> </a:t>
            </a:r>
            <a:r>
              <a:rPr sz="2450" spc="5" dirty="0">
                <a:latin typeface="Calibri"/>
                <a:cs typeface="Calibri"/>
              </a:rPr>
              <a:t>16.0%</a:t>
            </a:r>
            <a:endParaRPr sz="24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sz="2450" spc="15" dirty="0">
                <a:latin typeface="Calibri"/>
                <a:cs typeface="Calibri"/>
              </a:rPr>
              <a:t>‘i’:</a:t>
            </a:r>
            <a:r>
              <a:rPr sz="2450" spc="-15" dirty="0">
                <a:latin typeface="Calibri"/>
                <a:cs typeface="Calibri"/>
              </a:rPr>
              <a:t> </a:t>
            </a:r>
            <a:r>
              <a:rPr sz="2450" spc="5" dirty="0">
                <a:latin typeface="Calibri"/>
                <a:cs typeface="Calibri"/>
              </a:rPr>
              <a:t>6.6%</a:t>
            </a:r>
            <a:endParaRPr sz="24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2450" spc="-20" dirty="0">
                <a:latin typeface="Calibri"/>
                <a:cs typeface="Calibri"/>
              </a:rPr>
              <a:t>‘o’:</a:t>
            </a:r>
            <a:r>
              <a:rPr sz="2450" spc="-55" dirty="0">
                <a:latin typeface="Calibri"/>
                <a:cs typeface="Calibri"/>
              </a:rPr>
              <a:t> </a:t>
            </a:r>
            <a:r>
              <a:rPr sz="2450" spc="5" dirty="0">
                <a:latin typeface="Calibri"/>
                <a:cs typeface="Calibri"/>
              </a:rPr>
              <a:t>7.0%</a:t>
            </a:r>
            <a:endParaRPr sz="24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2450" spc="25" dirty="0">
                <a:latin typeface="Calibri"/>
                <a:cs typeface="Calibri"/>
              </a:rPr>
              <a:t>‘v’:</a:t>
            </a:r>
            <a:r>
              <a:rPr sz="2450" spc="-70" dirty="0">
                <a:latin typeface="Calibri"/>
                <a:cs typeface="Calibri"/>
              </a:rPr>
              <a:t> </a:t>
            </a:r>
            <a:r>
              <a:rPr sz="2450" spc="5" dirty="0">
                <a:latin typeface="Calibri"/>
                <a:cs typeface="Calibri"/>
              </a:rPr>
              <a:t>0.8%</a:t>
            </a:r>
            <a:endParaRPr sz="24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sz="2450" spc="25" dirty="0">
                <a:latin typeface="Calibri"/>
                <a:cs typeface="Calibri"/>
              </a:rPr>
              <a:t>‘x’:</a:t>
            </a:r>
            <a:r>
              <a:rPr sz="2450" spc="-70" dirty="0">
                <a:latin typeface="Calibri"/>
                <a:cs typeface="Calibri"/>
              </a:rPr>
              <a:t> </a:t>
            </a:r>
            <a:r>
              <a:rPr sz="2450" spc="5" dirty="0">
                <a:latin typeface="Calibri"/>
                <a:cs typeface="Calibri"/>
              </a:rPr>
              <a:t>0.0%</a:t>
            </a:r>
            <a:endParaRPr sz="24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2450" spc="15" dirty="0">
                <a:latin typeface="Calibri"/>
                <a:cs typeface="Calibri"/>
              </a:rPr>
              <a:t>‘z’:</a:t>
            </a:r>
            <a:r>
              <a:rPr sz="2450" spc="-90" dirty="0">
                <a:latin typeface="Calibri"/>
                <a:cs typeface="Calibri"/>
              </a:rPr>
              <a:t> </a:t>
            </a:r>
            <a:r>
              <a:rPr sz="2450" spc="5" dirty="0">
                <a:latin typeface="Calibri"/>
                <a:cs typeface="Calibri"/>
              </a:rPr>
              <a:t>0.0%</a:t>
            </a:r>
            <a:endParaRPr sz="24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702300" y="2776727"/>
            <a:ext cx="1368425" cy="30543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spc="-10" dirty="0">
                <a:latin typeface="Calibri"/>
                <a:cs typeface="Calibri"/>
              </a:rPr>
              <a:t>Exercise</a:t>
            </a:r>
            <a:r>
              <a:rPr sz="2450" spc="-25" dirty="0">
                <a:latin typeface="Calibri"/>
                <a:cs typeface="Calibri"/>
              </a:rPr>
              <a:t> </a:t>
            </a:r>
            <a:r>
              <a:rPr sz="2450" spc="5" dirty="0">
                <a:latin typeface="Calibri"/>
                <a:cs typeface="Calibri"/>
              </a:rPr>
              <a:t>2:</a:t>
            </a:r>
            <a:endParaRPr sz="24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2450" spc="-15" dirty="0">
                <a:latin typeface="Calibri"/>
                <a:cs typeface="Calibri"/>
              </a:rPr>
              <a:t>‘a’:</a:t>
            </a:r>
            <a:r>
              <a:rPr sz="2450" spc="10" dirty="0">
                <a:latin typeface="Calibri"/>
                <a:cs typeface="Calibri"/>
              </a:rPr>
              <a:t> </a:t>
            </a:r>
            <a:r>
              <a:rPr sz="2450" spc="5" dirty="0">
                <a:latin typeface="Calibri"/>
                <a:cs typeface="Calibri"/>
              </a:rPr>
              <a:t>9.4%</a:t>
            </a:r>
            <a:endParaRPr sz="24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2450" spc="-20" dirty="0">
                <a:latin typeface="Calibri"/>
                <a:cs typeface="Calibri"/>
              </a:rPr>
              <a:t>‘e’:</a:t>
            </a:r>
            <a:r>
              <a:rPr sz="2450" spc="-25" dirty="0">
                <a:latin typeface="Calibri"/>
                <a:cs typeface="Calibri"/>
              </a:rPr>
              <a:t> </a:t>
            </a:r>
            <a:r>
              <a:rPr sz="2450" spc="5" dirty="0">
                <a:latin typeface="Calibri"/>
                <a:cs typeface="Calibri"/>
              </a:rPr>
              <a:t>13.3%</a:t>
            </a:r>
            <a:endParaRPr sz="24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sz="2450" spc="15" dirty="0">
                <a:latin typeface="Calibri"/>
                <a:cs typeface="Calibri"/>
              </a:rPr>
              <a:t>‘i’:</a:t>
            </a:r>
            <a:r>
              <a:rPr sz="2450" spc="-15" dirty="0">
                <a:latin typeface="Calibri"/>
                <a:cs typeface="Calibri"/>
              </a:rPr>
              <a:t> </a:t>
            </a:r>
            <a:r>
              <a:rPr sz="2450" spc="5" dirty="0">
                <a:latin typeface="Calibri"/>
                <a:cs typeface="Calibri"/>
              </a:rPr>
              <a:t>6.9%</a:t>
            </a:r>
            <a:endParaRPr sz="24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2450" spc="-20" dirty="0">
                <a:latin typeface="Calibri"/>
                <a:cs typeface="Calibri"/>
              </a:rPr>
              <a:t>‘o’:</a:t>
            </a:r>
            <a:r>
              <a:rPr sz="2450" spc="-55" dirty="0">
                <a:latin typeface="Calibri"/>
                <a:cs typeface="Calibri"/>
              </a:rPr>
              <a:t> </a:t>
            </a:r>
            <a:r>
              <a:rPr sz="2450" spc="5" dirty="0">
                <a:latin typeface="Calibri"/>
                <a:cs typeface="Calibri"/>
              </a:rPr>
              <a:t>4.8%</a:t>
            </a:r>
            <a:endParaRPr sz="24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2450" spc="25" dirty="0">
                <a:latin typeface="Calibri"/>
                <a:cs typeface="Calibri"/>
              </a:rPr>
              <a:t>‘v’:</a:t>
            </a:r>
            <a:r>
              <a:rPr sz="2450" spc="-70" dirty="0">
                <a:latin typeface="Calibri"/>
                <a:cs typeface="Calibri"/>
              </a:rPr>
              <a:t> </a:t>
            </a:r>
            <a:r>
              <a:rPr sz="2450" spc="5" dirty="0">
                <a:latin typeface="Calibri"/>
                <a:cs typeface="Calibri"/>
              </a:rPr>
              <a:t>0.0%</a:t>
            </a:r>
            <a:endParaRPr sz="24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sz="2450" spc="25" dirty="0">
                <a:latin typeface="Calibri"/>
                <a:cs typeface="Calibri"/>
              </a:rPr>
              <a:t>‘x’:</a:t>
            </a:r>
            <a:r>
              <a:rPr sz="2450" spc="-70" dirty="0">
                <a:latin typeface="Calibri"/>
                <a:cs typeface="Calibri"/>
              </a:rPr>
              <a:t> </a:t>
            </a:r>
            <a:r>
              <a:rPr sz="2450" spc="5" dirty="0">
                <a:latin typeface="Calibri"/>
                <a:cs typeface="Calibri"/>
              </a:rPr>
              <a:t>0.5%</a:t>
            </a:r>
            <a:endParaRPr sz="24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2450" spc="15" dirty="0">
                <a:latin typeface="Calibri"/>
                <a:cs typeface="Calibri"/>
              </a:rPr>
              <a:t>‘z’:</a:t>
            </a:r>
            <a:r>
              <a:rPr sz="2450" spc="-90" dirty="0">
                <a:latin typeface="Calibri"/>
                <a:cs typeface="Calibri"/>
              </a:rPr>
              <a:t> </a:t>
            </a:r>
            <a:r>
              <a:rPr sz="2450" spc="5" dirty="0">
                <a:latin typeface="Calibri"/>
                <a:cs typeface="Calibri"/>
              </a:rPr>
              <a:t>0.0%</a:t>
            </a:r>
            <a:endParaRPr sz="24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531095" y="6998716"/>
            <a:ext cx="414527" cy="4114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71144" y="7007859"/>
            <a:ext cx="390144" cy="3931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79780" y="765048"/>
            <a:ext cx="2388235" cy="52324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250" b="0" dirty="0">
                <a:latin typeface="Calibri"/>
                <a:cs typeface="Calibri"/>
              </a:rPr>
              <a:t>Classifications</a:t>
            </a:r>
            <a:endParaRPr sz="325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46759" y="2118867"/>
            <a:ext cx="8927592" cy="309676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038860" y="2709672"/>
            <a:ext cx="2231390" cy="10198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299"/>
              </a:lnSpc>
              <a:spcBef>
                <a:spcPts val="100"/>
              </a:spcBef>
            </a:pPr>
            <a:r>
              <a:rPr sz="3250" dirty="0">
                <a:solidFill>
                  <a:srgbClr val="00AF4F"/>
                </a:solidFill>
                <a:latin typeface="Book Antiqua"/>
                <a:cs typeface="Book Antiqua"/>
              </a:rPr>
              <a:t>In</a:t>
            </a:r>
            <a:r>
              <a:rPr sz="3250" spc="-10" dirty="0">
                <a:solidFill>
                  <a:srgbClr val="00AF4F"/>
                </a:solidFill>
                <a:latin typeface="Book Antiqua"/>
                <a:cs typeface="Book Antiqua"/>
              </a:rPr>
              <a:t>f</a:t>
            </a:r>
            <a:r>
              <a:rPr sz="3250" dirty="0">
                <a:solidFill>
                  <a:srgbClr val="00AF4F"/>
                </a:solidFill>
                <a:latin typeface="Book Antiqua"/>
                <a:cs typeface="Book Antiqua"/>
              </a:rPr>
              <a:t>o</a:t>
            </a:r>
            <a:r>
              <a:rPr sz="3250" spc="10" dirty="0">
                <a:solidFill>
                  <a:srgbClr val="00AF4F"/>
                </a:solidFill>
                <a:latin typeface="Book Antiqua"/>
                <a:cs typeface="Book Antiqua"/>
              </a:rPr>
              <a:t>r</a:t>
            </a:r>
            <a:r>
              <a:rPr sz="3250" spc="5" dirty="0">
                <a:solidFill>
                  <a:srgbClr val="00AF4F"/>
                </a:solidFill>
                <a:latin typeface="Book Antiqua"/>
                <a:cs typeface="Book Antiqua"/>
              </a:rPr>
              <a:t>ma</a:t>
            </a:r>
            <a:r>
              <a:rPr sz="3250" spc="-10" dirty="0">
                <a:solidFill>
                  <a:srgbClr val="00AF4F"/>
                </a:solidFill>
                <a:latin typeface="Book Antiqua"/>
                <a:cs typeface="Book Antiqua"/>
              </a:rPr>
              <a:t>t</a:t>
            </a:r>
            <a:r>
              <a:rPr sz="3250" spc="5" dirty="0">
                <a:solidFill>
                  <a:srgbClr val="00AF4F"/>
                </a:solidFill>
                <a:latin typeface="Book Antiqua"/>
                <a:cs typeface="Book Antiqua"/>
              </a:rPr>
              <a:t>i</a:t>
            </a:r>
            <a:r>
              <a:rPr sz="3250" dirty="0">
                <a:solidFill>
                  <a:srgbClr val="00AF4F"/>
                </a:solidFill>
                <a:latin typeface="Book Antiqua"/>
                <a:cs typeface="Book Antiqua"/>
              </a:rPr>
              <a:t>o</a:t>
            </a:r>
            <a:r>
              <a:rPr sz="3250" spc="5" dirty="0">
                <a:solidFill>
                  <a:srgbClr val="00AF4F"/>
                </a:solidFill>
                <a:latin typeface="Book Antiqua"/>
                <a:cs typeface="Book Antiqua"/>
              </a:rPr>
              <a:t>n  hiding</a:t>
            </a:r>
            <a:endParaRPr sz="3250">
              <a:latin typeface="Book Antiqua"/>
              <a:cs typeface="Book Antiqu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614164" y="7127730"/>
            <a:ext cx="1468755" cy="2235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39"/>
              </a:lnSpc>
            </a:pPr>
            <a:r>
              <a:rPr sz="1400" spc="-20" dirty="0">
                <a:latin typeface="Arial"/>
                <a:cs typeface="Arial"/>
                <a:hlinkClick r:id="rId5"/>
              </a:rPr>
              <a:t>www.variability.org</a:t>
            </a:r>
            <a:endParaRPr sz="14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948676" y="3901439"/>
            <a:ext cx="1716405" cy="52324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250" dirty="0">
                <a:solidFill>
                  <a:srgbClr val="FF0000"/>
                </a:solidFill>
                <a:latin typeface="Book Antiqua"/>
                <a:cs typeface="Book Antiqua"/>
              </a:rPr>
              <a:t>attacking</a:t>
            </a:r>
            <a:endParaRPr sz="3250">
              <a:latin typeface="Book Antiqua"/>
              <a:cs typeface="Book Antiqu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37690" y="5236464"/>
            <a:ext cx="1407160" cy="78041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1200"/>
              </a:lnSpc>
              <a:spcBef>
                <a:spcPts val="85"/>
              </a:spcBef>
            </a:pPr>
            <a:r>
              <a:rPr sz="2450" spc="15" dirty="0">
                <a:solidFill>
                  <a:srgbClr val="00AF4F"/>
                </a:solidFill>
                <a:latin typeface="Book Antiqua"/>
                <a:cs typeface="Book Antiqua"/>
              </a:rPr>
              <a:t>A </a:t>
            </a:r>
            <a:r>
              <a:rPr sz="2450" spc="10" dirty="0">
                <a:solidFill>
                  <a:srgbClr val="00AF4F"/>
                </a:solidFill>
                <a:latin typeface="Book Antiqua"/>
                <a:cs typeface="Book Antiqua"/>
              </a:rPr>
              <a:t>shared  </a:t>
            </a:r>
            <a:r>
              <a:rPr sz="2450" spc="5" dirty="0">
                <a:solidFill>
                  <a:srgbClr val="00AF4F"/>
                </a:solidFill>
                <a:latin typeface="Book Antiqua"/>
                <a:cs typeface="Book Antiqua"/>
              </a:rPr>
              <a:t>secret</a:t>
            </a:r>
            <a:r>
              <a:rPr sz="2450" spc="-40" dirty="0">
                <a:solidFill>
                  <a:srgbClr val="00AF4F"/>
                </a:solidFill>
                <a:latin typeface="Book Antiqua"/>
                <a:cs typeface="Book Antiqua"/>
              </a:rPr>
              <a:t> </a:t>
            </a:r>
            <a:r>
              <a:rPr sz="2450" spc="5" dirty="0">
                <a:solidFill>
                  <a:srgbClr val="00AF4F"/>
                </a:solidFill>
                <a:latin typeface="Book Antiqua"/>
                <a:cs typeface="Book Antiqua"/>
              </a:rPr>
              <a:t>key</a:t>
            </a:r>
            <a:endParaRPr sz="2450">
              <a:latin typeface="Book Antiqua"/>
              <a:cs typeface="Book Antiqu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593339" y="5215128"/>
            <a:ext cx="1961514" cy="78041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1200"/>
              </a:lnSpc>
              <a:spcBef>
                <a:spcPts val="85"/>
              </a:spcBef>
            </a:pPr>
            <a:r>
              <a:rPr sz="2450" spc="5" dirty="0">
                <a:solidFill>
                  <a:srgbClr val="00AF4F"/>
                </a:solidFill>
                <a:latin typeface="Book Antiqua"/>
                <a:cs typeface="Book Antiqua"/>
              </a:rPr>
              <a:t>Public Key  </a:t>
            </a:r>
            <a:r>
              <a:rPr sz="2450" spc="10" dirty="0">
                <a:solidFill>
                  <a:srgbClr val="00AF4F"/>
                </a:solidFill>
                <a:latin typeface="Book Antiqua"/>
                <a:cs typeface="Book Antiqua"/>
              </a:rPr>
              <a:t>I</a:t>
            </a:r>
            <a:r>
              <a:rPr sz="2450" spc="5" dirty="0">
                <a:solidFill>
                  <a:srgbClr val="00AF4F"/>
                </a:solidFill>
                <a:latin typeface="Book Antiqua"/>
                <a:cs typeface="Book Antiqua"/>
              </a:rPr>
              <a:t>nf</a:t>
            </a:r>
            <a:r>
              <a:rPr sz="2450" spc="10" dirty="0">
                <a:solidFill>
                  <a:srgbClr val="00AF4F"/>
                </a:solidFill>
                <a:latin typeface="Book Antiqua"/>
                <a:cs typeface="Book Antiqua"/>
              </a:rPr>
              <a:t>rastr</a:t>
            </a:r>
            <a:r>
              <a:rPr sz="2450" spc="5" dirty="0">
                <a:solidFill>
                  <a:srgbClr val="00AF4F"/>
                </a:solidFill>
                <a:latin typeface="Book Antiqua"/>
                <a:cs typeface="Book Antiqua"/>
              </a:rPr>
              <a:t>u</a:t>
            </a:r>
            <a:r>
              <a:rPr sz="2450" spc="10" dirty="0">
                <a:solidFill>
                  <a:srgbClr val="00AF4F"/>
                </a:solidFill>
                <a:latin typeface="Book Antiqua"/>
                <a:cs typeface="Book Antiqua"/>
              </a:rPr>
              <a:t>ct</a:t>
            </a:r>
            <a:r>
              <a:rPr sz="2450" spc="5" dirty="0">
                <a:solidFill>
                  <a:srgbClr val="00AF4F"/>
                </a:solidFill>
                <a:latin typeface="Book Antiqua"/>
                <a:cs typeface="Book Antiqua"/>
              </a:rPr>
              <a:t>u</a:t>
            </a:r>
            <a:r>
              <a:rPr sz="2450" spc="10" dirty="0">
                <a:solidFill>
                  <a:srgbClr val="00AF4F"/>
                </a:solidFill>
                <a:latin typeface="Book Antiqua"/>
                <a:cs typeface="Book Antiqua"/>
              </a:rPr>
              <a:t>re</a:t>
            </a:r>
            <a:endParaRPr sz="2450">
              <a:latin typeface="Book Antiqua"/>
              <a:cs typeface="Book Antiqu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644644" y="5236464"/>
            <a:ext cx="1809114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spc="5" dirty="0">
                <a:solidFill>
                  <a:srgbClr val="00AF4F"/>
                </a:solidFill>
                <a:latin typeface="Book Antiqua"/>
                <a:cs typeface="Book Antiqua"/>
              </a:rPr>
              <a:t>Applications</a:t>
            </a:r>
            <a:endParaRPr sz="2450">
              <a:latin typeface="Book Antiqua"/>
              <a:cs typeface="Book Antiqua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531095" y="6998716"/>
            <a:ext cx="414527" cy="4114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71144" y="7007859"/>
            <a:ext cx="390144" cy="3931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76731" y="762000"/>
            <a:ext cx="4624705" cy="52324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250" b="0" dirty="0">
                <a:latin typeface="Calibri"/>
                <a:cs typeface="Calibri"/>
              </a:rPr>
              <a:t>Frequency Analysis:</a:t>
            </a:r>
            <a:r>
              <a:rPr sz="3250" b="0" spc="-50" dirty="0">
                <a:latin typeface="Calibri"/>
                <a:cs typeface="Calibri"/>
              </a:rPr>
              <a:t> </a:t>
            </a:r>
            <a:r>
              <a:rPr sz="3250" b="0" dirty="0">
                <a:latin typeface="Calibri"/>
                <a:cs typeface="Calibri"/>
              </a:rPr>
              <a:t>English</a:t>
            </a:r>
            <a:endParaRPr sz="325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76731" y="1807464"/>
            <a:ext cx="9055100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329565" indent="-317500">
              <a:lnSpc>
                <a:spcPct val="100000"/>
              </a:lnSpc>
              <a:spcBef>
                <a:spcPts val="120"/>
              </a:spcBef>
              <a:buSzPct val="95918"/>
              <a:buFont typeface="Arial Narrow"/>
              <a:buChar char="•"/>
              <a:tabLst>
                <a:tab pos="330200" algn="l"/>
              </a:tabLst>
            </a:pPr>
            <a:r>
              <a:rPr sz="2450" spc="5" dirty="0">
                <a:latin typeface="Calibri"/>
                <a:cs typeface="Calibri"/>
              </a:rPr>
              <a:t>The standard frequency </a:t>
            </a:r>
            <a:r>
              <a:rPr sz="2450" dirty="0">
                <a:latin typeface="Calibri"/>
                <a:cs typeface="Calibri"/>
              </a:rPr>
              <a:t>of </a:t>
            </a:r>
            <a:r>
              <a:rPr sz="2450" spc="5" dirty="0">
                <a:latin typeface="Calibri"/>
                <a:cs typeface="Calibri"/>
              </a:rPr>
              <a:t>characters </a:t>
            </a:r>
            <a:r>
              <a:rPr sz="2450" spc="10" dirty="0">
                <a:latin typeface="Calibri"/>
                <a:cs typeface="Calibri"/>
              </a:rPr>
              <a:t>in </a:t>
            </a:r>
            <a:r>
              <a:rPr sz="2450" dirty="0">
                <a:latin typeface="Calibri"/>
                <a:cs typeface="Calibri"/>
              </a:rPr>
              <a:t>English </a:t>
            </a:r>
            <a:r>
              <a:rPr sz="2450" spc="10" dirty="0">
                <a:latin typeface="Calibri"/>
                <a:cs typeface="Calibri"/>
              </a:rPr>
              <a:t>text </a:t>
            </a:r>
            <a:r>
              <a:rPr sz="2450" spc="5" dirty="0">
                <a:latin typeface="Calibri"/>
                <a:cs typeface="Calibri"/>
              </a:rPr>
              <a:t>is </a:t>
            </a:r>
            <a:r>
              <a:rPr sz="2450" dirty="0">
                <a:latin typeface="Calibri"/>
                <a:cs typeface="Calibri"/>
              </a:rPr>
              <a:t>as </a:t>
            </a:r>
            <a:r>
              <a:rPr sz="2450" spc="5" dirty="0">
                <a:latin typeface="Calibri"/>
                <a:cs typeface="Calibri"/>
              </a:rPr>
              <a:t>below</a:t>
            </a:r>
            <a:r>
              <a:rPr sz="2450" spc="459" dirty="0">
                <a:latin typeface="Calibri"/>
                <a:cs typeface="Calibri"/>
              </a:rPr>
              <a:t> </a:t>
            </a:r>
            <a:r>
              <a:rPr sz="2450" spc="5" dirty="0">
                <a:latin typeface="Calibri"/>
                <a:cs typeface="Calibri"/>
              </a:rPr>
              <a:t>(%):</a:t>
            </a:r>
            <a:endParaRPr sz="245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46176" y="2728467"/>
            <a:ext cx="9406128" cy="371246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614164" y="7127730"/>
            <a:ext cx="1468755" cy="2235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39"/>
              </a:lnSpc>
            </a:pPr>
            <a:r>
              <a:rPr sz="1400" spc="-20" dirty="0">
                <a:latin typeface="Arial"/>
                <a:cs typeface="Arial"/>
                <a:hlinkClick r:id="rId5"/>
              </a:rPr>
              <a:t>www.variability.org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531095" y="6998716"/>
            <a:ext cx="414527" cy="4114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71144" y="7007859"/>
            <a:ext cx="390144" cy="3931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76731" y="762000"/>
            <a:ext cx="4624705" cy="52324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250" b="0" dirty="0">
                <a:latin typeface="Calibri"/>
                <a:cs typeface="Calibri"/>
              </a:rPr>
              <a:t>Frequency Analysis:</a:t>
            </a:r>
            <a:r>
              <a:rPr sz="3250" b="0" spc="-50" dirty="0">
                <a:latin typeface="Calibri"/>
                <a:cs typeface="Calibri"/>
              </a:rPr>
              <a:t> </a:t>
            </a:r>
            <a:r>
              <a:rPr sz="3250" b="0" dirty="0">
                <a:latin typeface="Calibri"/>
                <a:cs typeface="Calibri"/>
              </a:rPr>
              <a:t>English</a:t>
            </a:r>
            <a:endParaRPr sz="325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76731" y="1807464"/>
            <a:ext cx="4151629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329565" indent="-317500">
              <a:lnSpc>
                <a:spcPct val="100000"/>
              </a:lnSpc>
              <a:spcBef>
                <a:spcPts val="120"/>
              </a:spcBef>
              <a:buSzPct val="95918"/>
              <a:buFont typeface="Arial Narrow"/>
              <a:buChar char="•"/>
              <a:tabLst>
                <a:tab pos="330200" algn="l"/>
              </a:tabLst>
            </a:pPr>
            <a:r>
              <a:rPr sz="2450" spc="5" dirty="0">
                <a:latin typeface="Calibri"/>
                <a:cs typeface="Calibri"/>
              </a:rPr>
              <a:t>If </a:t>
            </a:r>
            <a:r>
              <a:rPr sz="2450" spc="15" dirty="0">
                <a:latin typeface="Calibri"/>
                <a:cs typeface="Calibri"/>
              </a:rPr>
              <a:t>we </a:t>
            </a:r>
            <a:r>
              <a:rPr sz="2450" dirty="0">
                <a:latin typeface="Calibri"/>
                <a:cs typeface="Calibri"/>
              </a:rPr>
              <a:t>sort </a:t>
            </a:r>
            <a:r>
              <a:rPr sz="2450" spc="10" dirty="0">
                <a:latin typeface="Calibri"/>
                <a:cs typeface="Calibri"/>
              </a:rPr>
              <a:t>the </a:t>
            </a:r>
            <a:r>
              <a:rPr sz="2450" spc="5" dirty="0">
                <a:latin typeface="Calibri"/>
                <a:cs typeface="Calibri"/>
              </a:rPr>
              <a:t>frequency</a:t>
            </a:r>
            <a:r>
              <a:rPr sz="2450" spc="80" dirty="0">
                <a:latin typeface="Calibri"/>
                <a:cs typeface="Calibri"/>
              </a:rPr>
              <a:t> </a:t>
            </a:r>
            <a:r>
              <a:rPr sz="2450" spc="5" dirty="0">
                <a:latin typeface="Calibri"/>
                <a:cs typeface="Calibri"/>
              </a:rPr>
              <a:t>chart</a:t>
            </a:r>
            <a:endParaRPr sz="2450">
              <a:latin typeface="Calibri"/>
              <a:cs typeface="Calibri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707136" y="2454148"/>
            <a:ext cx="5139055" cy="1853564"/>
            <a:chOff x="707136" y="2454148"/>
            <a:chExt cx="5139055" cy="1853564"/>
          </a:xfrm>
        </p:grpSpPr>
        <p:sp>
          <p:nvSpPr>
            <p:cNvPr id="7" name="object 7"/>
            <p:cNvSpPr/>
            <p:nvPr/>
          </p:nvSpPr>
          <p:spPr>
            <a:xfrm>
              <a:off x="707136" y="2512061"/>
              <a:ext cx="5138928" cy="179527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340863" y="2454148"/>
              <a:ext cx="1960245" cy="295910"/>
            </a:xfrm>
            <a:custGeom>
              <a:avLst/>
              <a:gdLst/>
              <a:ahLst/>
              <a:cxnLst/>
              <a:rect l="l" t="t" r="r" b="b"/>
              <a:pathLst>
                <a:path w="1960245" h="295910">
                  <a:moveTo>
                    <a:pt x="1959864" y="0"/>
                  </a:moveTo>
                  <a:lnTo>
                    <a:pt x="0" y="0"/>
                  </a:lnTo>
                  <a:lnTo>
                    <a:pt x="0" y="295655"/>
                  </a:lnTo>
                  <a:lnTo>
                    <a:pt x="1959864" y="295655"/>
                  </a:lnTo>
                  <a:lnTo>
                    <a:pt x="195986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/>
          <p:nvPr/>
        </p:nvSpPr>
        <p:spPr>
          <a:xfrm>
            <a:off x="707136" y="4365245"/>
            <a:ext cx="5138928" cy="17373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0" name="object 10"/>
          <p:cNvGrpSpPr/>
          <p:nvPr/>
        </p:nvGrpSpPr>
        <p:grpSpPr>
          <a:xfrm>
            <a:off x="3322320" y="4852923"/>
            <a:ext cx="5325110" cy="1945005"/>
            <a:chOff x="3322320" y="4852923"/>
            <a:chExt cx="5325110" cy="1945005"/>
          </a:xfrm>
        </p:grpSpPr>
        <p:sp>
          <p:nvSpPr>
            <p:cNvPr id="11" name="object 11"/>
            <p:cNvSpPr/>
            <p:nvPr/>
          </p:nvSpPr>
          <p:spPr>
            <a:xfrm>
              <a:off x="3322320" y="4944365"/>
              <a:ext cx="5324856" cy="1853182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477512" y="4852923"/>
              <a:ext cx="3011805" cy="360045"/>
            </a:xfrm>
            <a:custGeom>
              <a:avLst/>
              <a:gdLst/>
              <a:ahLst/>
              <a:cxnLst/>
              <a:rect l="l" t="t" r="r" b="b"/>
              <a:pathLst>
                <a:path w="3011804" h="360045">
                  <a:moveTo>
                    <a:pt x="3011424" y="0"/>
                  </a:moveTo>
                  <a:lnTo>
                    <a:pt x="0" y="0"/>
                  </a:lnTo>
                  <a:lnTo>
                    <a:pt x="0" y="359663"/>
                  </a:lnTo>
                  <a:lnTo>
                    <a:pt x="3011424" y="359663"/>
                  </a:lnTo>
                  <a:lnTo>
                    <a:pt x="301142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/>
          <p:nvPr/>
        </p:nvSpPr>
        <p:spPr>
          <a:xfrm>
            <a:off x="3322320" y="6855461"/>
            <a:ext cx="5324856" cy="17373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4" name="object 14"/>
          <p:cNvGrpSpPr/>
          <p:nvPr/>
        </p:nvGrpSpPr>
        <p:grpSpPr>
          <a:xfrm>
            <a:off x="6284976" y="2999739"/>
            <a:ext cx="1024255" cy="1203960"/>
            <a:chOff x="6284976" y="2999739"/>
            <a:chExt cx="1024255" cy="1203960"/>
          </a:xfrm>
        </p:grpSpPr>
        <p:sp>
          <p:nvSpPr>
            <p:cNvPr id="15" name="object 15"/>
            <p:cNvSpPr/>
            <p:nvPr/>
          </p:nvSpPr>
          <p:spPr>
            <a:xfrm>
              <a:off x="6294120" y="3011931"/>
              <a:ext cx="1003300" cy="1179830"/>
            </a:xfrm>
            <a:custGeom>
              <a:avLst/>
              <a:gdLst/>
              <a:ahLst/>
              <a:cxnLst/>
              <a:rect l="l" t="t" r="r" b="b"/>
              <a:pathLst>
                <a:path w="1003300" h="1179829">
                  <a:moveTo>
                    <a:pt x="438911" y="0"/>
                  </a:moveTo>
                  <a:lnTo>
                    <a:pt x="0" y="0"/>
                  </a:lnTo>
                  <a:lnTo>
                    <a:pt x="0" y="249935"/>
                  </a:lnTo>
                  <a:lnTo>
                    <a:pt x="438911" y="249935"/>
                  </a:lnTo>
                  <a:lnTo>
                    <a:pt x="488893" y="256737"/>
                  </a:lnTo>
                  <a:lnTo>
                    <a:pt x="533964" y="275900"/>
                  </a:lnTo>
                  <a:lnTo>
                    <a:pt x="572261" y="305561"/>
                  </a:lnTo>
                  <a:lnTo>
                    <a:pt x="601923" y="343859"/>
                  </a:lnTo>
                  <a:lnTo>
                    <a:pt x="621086" y="388930"/>
                  </a:lnTo>
                  <a:lnTo>
                    <a:pt x="627887" y="438912"/>
                  </a:lnTo>
                  <a:lnTo>
                    <a:pt x="627887" y="929639"/>
                  </a:lnTo>
                  <a:lnTo>
                    <a:pt x="502920" y="929639"/>
                  </a:lnTo>
                  <a:lnTo>
                    <a:pt x="752855" y="1179576"/>
                  </a:lnTo>
                  <a:lnTo>
                    <a:pt x="1002791" y="929639"/>
                  </a:lnTo>
                  <a:lnTo>
                    <a:pt x="877824" y="929639"/>
                  </a:lnTo>
                  <a:lnTo>
                    <a:pt x="877824" y="438912"/>
                  </a:lnTo>
                  <a:lnTo>
                    <a:pt x="875266" y="390837"/>
                  </a:lnTo>
                  <a:lnTo>
                    <a:pt x="867766" y="344323"/>
                  </a:lnTo>
                  <a:lnTo>
                    <a:pt x="855585" y="299630"/>
                  </a:lnTo>
                  <a:lnTo>
                    <a:pt x="838982" y="257018"/>
                  </a:lnTo>
                  <a:lnTo>
                    <a:pt x="818218" y="216746"/>
                  </a:lnTo>
                  <a:lnTo>
                    <a:pt x="793552" y="179076"/>
                  </a:lnTo>
                  <a:lnTo>
                    <a:pt x="765245" y="144266"/>
                  </a:lnTo>
                  <a:lnTo>
                    <a:pt x="733557" y="112578"/>
                  </a:lnTo>
                  <a:lnTo>
                    <a:pt x="698747" y="84271"/>
                  </a:lnTo>
                  <a:lnTo>
                    <a:pt x="661077" y="59605"/>
                  </a:lnTo>
                  <a:lnTo>
                    <a:pt x="620805" y="38841"/>
                  </a:lnTo>
                  <a:lnTo>
                    <a:pt x="578193" y="22238"/>
                  </a:lnTo>
                  <a:lnTo>
                    <a:pt x="533500" y="10057"/>
                  </a:lnTo>
                  <a:lnTo>
                    <a:pt x="486986" y="2557"/>
                  </a:lnTo>
                  <a:lnTo>
                    <a:pt x="438911" y="0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6284976" y="2999739"/>
              <a:ext cx="1024255" cy="1203960"/>
            </a:xfrm>
            <a:custGeom>
              <a:avLst/>
              <a:gdLst/>
              <a:ahLst/>
              <a:cxnLst/>
              <a:rect l="l" t="t" r="r" b="b"/>
              <a:pathLst>
                <a:path w="1024254" h="1203960">
                  <a:moveTo>
                    <a:pt x="627888" y="932688"/>
                  </a:moveTo>
                  <a:lnTo>
                    <a:pt x="502920" y="932688"/>
                  </a:lnTo>
                  <a:lnTo>
                    <a:pt x="502920" y="938784"/>
                  </a:lnTo>
                  <a:lnTo>
                    <a:pt x="499872" y="941832"/>
                  </a:lnTo>
                  <a:lnTo>
                    <a:pt x="499872" y="944880"/>
                  </a:lnTo>
                  <a:lnTo>
                    <a:pt x="758951" y="1203960"/>
                  </a:lnTo>
                  <a:lnTo>
                    <a:pt x="765048" y="1203960"/>
                  </a:lnTo>
                  <a:lnTo>
                    <a:pt x="783335" y="1185672"/>
                  </a:lnTo>
                  <a:lnTo>
                    <a:pt x="755903" y="1185672"/>
                  </a:lnTo>
                  <a:lnTo>
                    <a:pt x="762000" y="1179576"/>
                  </a:lnTo>
                  <a:lnTo>
                    <a:pt x="533400" y="950976"/>
                  </a:lnTo>
                  <a:lnTo>
                    <a:pt x="512064" y="950976"/>
                  </a:lnTo>
                  <a:lnTo>
                    <a:pt x="518159" y="935736"/>
                  </a:lnTo>
                  <a:lnTo>
                    <a:pt x="627888" y="935736"/>
                  </a:lnTo>
                  <a:lnTo>
                    <a:pt x="627888" y="932688"/>
                  </a:lnTo>
                  <a:close/>
                </a:path>
                <a:path w="1024254" h="1203960">
                  <a:moveTo>
                    <a:pt x="762000" y="1179576"/>
                  </a:moveTo>
                  <a:lnTo>
                    <a:pt x="755903" y="1185672"/>
                  </a:lnTo>
                  <a:lnTo>
                    <a:pt x="768096" y="1185672"/>
                  </a:lnTo>
                  <a:lnTo>
                    <a:pt x="762000" y="1179576"/>
                  </a:lnTo>
                  <a:close/>
                </a:path>
                <a:path w="1024254" h="1203960">
                  <a:moveTo>
                    <a:pt x="1005840" y="935736"/>
                  </a:moveTo>
                  <a:lnTo>
                    <a:pt x="762000" y="1179576"/>
                  </a:lnTo>
                  <a:lnTo>
                    <a:pt x="768096" y="1185672"/>
                  </a:lnTo>
                  <a:lnTo>
                    <a:pt x="783335" y="1185672"/>
                  </a:lnTo>
                  <a:lnTo>
                    <a:pt x="1018031" y="950976"/>
                  </a:lnTo>
                  <a:lnTo>
                    <a:pt x="1011935" y="950976"/>
                  </a:lnTo>
                  <a:lnTo>
                    <a:pt x="1005840" y="935736"/>
                  </a:lnTo>
                  <a:close/>
                </a:path>
                <a:path w="1024254" h="1203960">
                  <a:moveTo>
                    <a:pt x="518159" y="935736"/>
                  </a:moveTo>
                  <a:lnTo>
                    <a:pt x="512064" y="950976"/>
                  </a:lnTo>
                  <a:lnTo>
                    <a:pt x="533400" y="950976"/>
                  </a:lnTo>
                  <a:lnTo>
                    <a:pt x="518159" y="935736"/>
                  </a:lnTo>
                  <a:close/>
                </a:path>
                <a:path w="1024254" h="1203960">
                  <a:moveTo>
                    <a:pt x="627888" y="935736"/>
                  </a:moveTo>
                  <a:lnTo>
                    <a:pt x="518159" y="935736"/>
                  </a:lnTo>
                  <a:lnTo>
                    <a:pt x="533400" y="950976"/>
                  </a:lnTo>
                  <a:lnTo>
                    <a:pt x="643127" y="950976"/>
                  </a:lnTo>
                  <a:lnTo>
                    <a:pt x="646176" y="947927"/>
                  </a:lnTo>
                  <a:lnTo>
                    <a:pt x="646176" y="941832"/>
                  </a:lnTo>
                  <a:lnTo>
                    <a:pt x="627888" y="941832"/>
                  </a:lnTo>
                  <a:lnTo>
                    <a:pt x="627888" y="935736"/>
                  </a:lnTo>
                  <a:close/>
                </a:path>
                <a:path w="1024254" h="1203960">
                  <a:moveTo>
                    <a:pt x="550164" y="12192"/>
                  </a:moveTo>
                  <a:lnTo>
                    <a:pt x="18287" y="12192"/>
                  </a:lnTo>
                  <a:lnTo>
                    <a:pt x="18287" y="21336"/>
                  </a:lnTo>
                  <a:lnTo>
                    <a:pt x="469392" y="21336"/>
                  </a:lnTo>
                  <a:lnTo>
                    <a:pt x="493775" y="24384"/>
                  </a:lnTo>
                  <a:lnTo>
                    <a:pt x="536448" y="30480"/>
                  </a:lnTo>
                  <a:lnTo>
                    <a:pt x="576072" y="39624"/>
                  </a:lnTo>
                  <a:lnTo>
                    <a:pt x="615696" y="54863"/>
                  </a:lnTo>
                  <a:lnTo>
                    <a:pt x="652272" y="73151"/>
                  </a:lnTo>
                  <a:lnTo>
                    <a:pt x="688848" y="94487"/>
                  </a:lnTo>
                  <a:lnTo>
                    <a:pt x="722376" y="118872"/>
                  </a:lnTo>
                  <a:lnTo>
                    <a:pt x="752855" y="146304"/>
                  </a:lnTo>
                  <a:lnTo>
                    <a:pt x="780288" y="176784"/>
                  </a:lnTo>
                  <a:lnTo>
                    <a:pt x="804672" y="210312"/>
                  </a:lnTo>
                  <a:lnTo>
                    <a:pt x="826007" y="246887"/>
                  </a:lnTo>
                  <a:lnTo>
                    <a:pt x="844296" y="283463"/>
                  </a:lnTo>
                  <a:lnTo>
                    <a:pt x="859535" y="323088"/>
                  </a:lnTo>
                  <a:lnTo>
                    <a:pt x="868679" y="365760"/>
                  </a:lnTo>
                  <a:lnTo>
                    <a:pt x="877824" y="429768"/>
                  </a:lnTo>
                  <a:lnTo>
                    <a:pt x="877824" y="947927"/>
                  </a:lnTo>
                  <a:lnTo>
                    <a:pt x="880872" y="950976"/>
                  </a:lnTo>
                  <a:lnTo>
                    <a:pt x="990600" y="950976"/>
                  </a:lnTo>
                  <a:lnTo>
                    <a:pt x="999744" y="941832"/>
                  </a:lnTo>
                  <a:lnTo>
                    <a:pt x="896112" y="941832"/>
                  </a:lnTo>
                  <a:lnTo>
                    <a:pt x="886968" y="932688"/>
                  </a:lnTo>
                  <a:lnTo>
                    <a:pt x="896112" y="932688"/>
                  </a:lnTo>
                  <a:lnTo>
                    <a:pt x="896112" y="405384"/>
                  </a:lnTo>
                  <a:lnTo>
                    <a:pt x="886968" y="359663"/>
                  </a:lnTo>
                  <a:lnTo>
                    <a:pt x="877824" y="316992"/>
                  </a:lnTo>
                  <a:lnTo>
                    <a:pt x="862583" y="274320"/>
                  </a:lnTo>
                  <a:lnTo>
                    <a:pt x="844296" y="234696"/>
                  </a:lnTo>
                  <a:lnTo>
                    <a:pt x="819912" y="198120"/>
                  </a:lnTo>
                  <a:lnTo>
                    <a:pt x="795527" y="164592"/>
                  </a:lnTo>
                  <a:lnTo>
                    <a:pt x="734568" y="103632"/>
                  </a:lnTo>
                  <a:lnTo>
                    <a:pt x="661416" y="54863"/>
                  </a:lnTo>
                  <a:lnTo>
                    <a:pt x="621792" y="36575"/>
                  </a:lnTo>
                  <a:lnTo>
                    <a:pt x="582168" y="21336"/>
                  </a:lnTo>
                  <a:lnTo>
                    <a:pt x="550164" y="12192"/>
                  </a:lnTo>
                  <a:close/>
                </a:path>
                <a:path w="1024254" h="1203960">
                  <a:moveTo>
                    <a:pt x="1021079" y="935736"/>
                  </a:moveTo>
                  <a:lnTo>
                    <a:pt x="1005840" y="935736"/>
                  </a:lnTo>
                  <a:lnTo>
                    <a:pt x="1011935" y="950976"/>
                  </a:lnTo>
                  <a:lnTo>
                    <a:pt x="1018031" y="950976"/>
                  </a:lnTo>
                  <a:lnTo>
                    <a:pt x="1024127" y="944880"/>
                  </a:lnTo>
                  <a:lnTo>
                    <a:pt x="1024127" y="941832"/>
                  </a:lnTo>
                  <a:lnTo>
                    <a:pt x="1021079" y="938784"/>
                  </a:lnTo>
                  <a:lnTo>
                    <a:pt x="1021079" y="935736"/>
                  </a:lnTo>
                  <a:close/>
                </a:path>
                <a:path w="1024254" h="1203960">
                  <a:moveTo>
                    <a:pt x="448055" y="0"/>
                  </a:moveTo>
                  <a:lnTo>
                    <a:pt x="3048" y="0"/>
                  </a:lnTo>
                  <a:lnTo>
                    <a:pt x="0" y="6096"/>
                  </a:lnTo>
                  <a:lnTo>
                    <a:pt x="0" y="268224"/>
                  </a:lnTo>
                  <a:lnTo>
                    <a:pt x="3048" y="271272"/>
                  </a:lnTo>
                  <a:lnTo>
                    <a:pt x="448055" y="271272"/>
                  </a:lnTo>
                  <a:lnTo>
                    <a:pt x="466344" y="274320"/>
                  </a:lnTo>
                  <a:lnTo>
                    <a:pt x="484631" y="274320"/>
                  </a:lnTo>
                  <a:lnTo>
                    <a:pt x="499872" y="280415"/>
                  </a:lnTo>
                  <a:lnTo>
                    <a:pt x="518159" y="286512"/>
                  </a:lnTo>
                  <a:lnTo>
                    <a:pt x="533400" y="292608"/>
                  </a:lnTo>
                  <a:lnTo>
                    <a:pt x="548640" y="301751"/>
                  </a:lnTo>
                  <a:lnTo>
                    <a:pt x="560831" y="313944"/>
                  </a:lnTo>
                  <a:lnTo>
                    <a:pt x="573024" y="323088"/>
                  </a:lnTo>
                  <a:lnTo>
                    <a:pt x="585216" y="335280"/>
                  </a:lnTo>
                  <a:lnTo>
                    <a:pt x="612648" y="381000"/>
                  </a:lnTo>
                  <a:lnTo>
                    <a:pt x="618744" y="396239"/>
                  </a:lnTo>
                  <a:lnTo>
                    <a:pt x="627888" y="451104"/>
                  </a:lnTo>
                  <a:lnTo>
                    <a:pt x="627888" y="941832"/>
                  </a:lnTo>
                  <a:lnTo>
                    <a:pt x="637031" y="932688"/>
                  </a:lnTo>
                  <a:lnTo>
                    <a:pt x="646176" y="932688"/>
                  </a:lnTo>
                  <a:lnTo>
                    <a:pt x="646176" y="429768"/>
                  </a:lnTo>
                  <a:lnTo>
                    <a:pt x="630935" y="374904"/>
                  </a:lnTo>
                  <a:lnTo>
                    <a:pt x="612648" y="341375"/>
                  </a:lnTo>
                  <a:lnTo>
                    <a:pt x="588264" y="310896"/>
                  </a:lnTo>
                  <a:lnTo>
                    <a:pt x="542544" y="277368"/>
                  </a:lnTo>
                  <a:lnTo>
                    <a:pt x="527303" y="268224"/>
                  </a:lnTo>
                  <a:lnTo>
                    <a:pt x="509016" y="262127"/>
                  </a:lnTo>
                  <a:lnTo>
                    <a:pt x="18287" y="262127"/>
                  </a:lnTo>
                  <a:lnTo>
                    <a:pt x="9144" y="252984"/>
                  </a:lnTo>
                  <a:lnTo>
                    <a:pt x="18287" y="252984"/>
                  </a:lnTo>
                  <a:lnTo>
                    <a:pt x="18287" y="21336"/>
                  </a:lnTo>
                  <a:lnTo>
                    <a:pt x="9144" y="21336"/>
                  </a:lnTo>
                  <a:lnTo>
                    <a:pt x="18287" y="12192"/>
                  </a:lnTo>
                  <a:lnTo>
                    <a:pt x="550164" y="12192"/>
                  </a:lnTo>
                  <a:lnTo>
                    <a:pt x="539496" y="9144"/>
                  </a:lnTo>
                  <a:lnTo>
                    <a:pt x="493775" y="3048"/>
                  </a:lnTo>
                  <a:lnTo>
                    <a:pt x="472440" y="3048"/>
                  </a:lnTo>
                  <a:lnTo>
                    <a:pt x="448055" y="0"/>
                  </a:lnTo>
                  <a:close/>
                </a:path>
                <a:path w="1024254" h="1203960">
                  <a:moveTo>
                    <a:pt x="646176" y="932688"/>
                  </a:moveTo>
                  <a:lnTo>
                    <a:pt x="637031" y="932688"/>
                  </a:lnTo>
                  <a:lnTo>
                    <a:pt x="627888" y="941832"/>
                  </a:lnTo>
                  <a:lnTo>
                    <a:pt x="646176" y="941832"/>
                  </a:lnTo>
                  <a:lnTo>
                    <a:pt x="646176" y="932688"/>
                  </a:lnTo>
                  <a:close/>
                </a:path>
                <a:path w="1024254" h="1203960">
                  <a:moveTo>
                    <a:pt x="896112" y="932688"/>
                  </a:moveTo>
                  <a:lnTo>
                    <a:pt x="886968" y="932688"/>
                  </a:lnTo>
                  <a:lnTo>
                    <a:pt x="896112" y="941832"/>
                  </a:lnTo>
                  <a:lnTo>
                    <a:pt x="896112" y="932688"/>
                  </a:lnTo>
                  <a:close/>
                </a:path>
                <a:path w="1024254" h="1203960">
                  <a:moveTo>
                    <a:pt x="1021079" y="932688"/>
                  </a:moveTo>
                  <a:lnTo>
                    <a:pt x="896112" y="932688"/>
                  </a:lnTo>
                  <a:lnTo>
                    <a:pt x="896112" y="941832"/>
                  </a:lnTo>
                  <a:lnTo>
                    <a:pt x="999744" y="941832"/>
                  </a:lnTo>
                  <a:lnTo>
                    <a:pt x="1005840" y="935736"/>
                  </a:lnTo>
                  <a:lnTo>
                    <a:pt x="1021079" y="935736"/>
                  </a:lnTo>
                  <a:lnTo>
                    <a:pt x="1021079" y="932688"/>
                  </a:lnTo>
                  <a:close/>
                </a:path>
                <a:path w="1024254" h="1203960">
                  <a:moveTo>
                    <a:pt x="18287" y="252984"/>
                  </a:moveTo>
                  <a:lnTo>
                    <a:pt x="9144" y="252984"/>
                  </a:lnTo>
                  <a:lnTo>
                    <a:pt x="18287" y="262127"/>
                  </a:lnTo>
                  <a:lnTo>
                    <a:pt x="18287" y="252984"/>
                  </a:lnTo>
                  <a:close/>
                </a:path>
                <a:path w="1024254" h="1203960">
                  <a:moveTo>
                    <a:pt x="469392" y="252984"/>
                  </a:moveTo>
                  <a:lnTo>
                    <a:pt x="18287" y="252984"/>
                  </a:lnTo>
                  <a:lnTo>
                    <a:pt x="18287" y="262127"/>
                  </a:lnTo>
                  <a:lnTo>
                    <a:pt x="509016" y="262127"/>
                  </a:lnTo>
                  <a:lnTo>
                    <a:pt x="487679" y="256032"/>
                  </a:lnTo>
                  <a:lnTo>
                    <a:pt x="469392" y="252984"/>
                  </a:lnTo>
                  <a:close/>
                </a:path>
                <a:path w="1024254" h="1203960">
                  <a:moveTo>
                    <a:pt x="18287" y="12192"/>
                  </a:moveTo>
                  <a:lnTo>
                    <a:pt x="9144" y="21336"/>
                  </a:lnTo>
                  <a:lnTo>
                    <a:pt x="18287" y="21336"/>
                  </a:lnTo>
                  <a:lnTo>
                    <a:pt x="18287" y="1219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4614164" y="7127730"/>
            <a:ext cx="1468755" cy="2235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39"/>
              </a:lnSpc>
            </a:pPr>
            <a:r>
              <a:rPr sz="1400" spc="-20" dirty="0">
                <a:latin typeface="Arial"/>
                <a:cs typeface="Arial"/>
                <a:hlinkClick r:id="rId8"/>
              </a:rPr>
              <a:t>www.variability.org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531095" y="6998716"/>
            <a:ext cx="414527" cy="4114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71144" y="7007859"/>
            <a:ext cx="390144" cy="3931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76731" y="762000"/>
            <a:ext cx="3180080" cy="52324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250" b="0" spc="5" dirty="0">
                <a:latin typeface="Calibri"/>
                <a:cs typeface="Calibri"/>
              </a:rPr>
              <a:t>Symmetric</a:t>
            </a:r>
            <a:r>
              <a:rPr sz="3250" b="0" spc="-100" dirty="0">
                <a:latin typeface="Calibri"/>
                <a:cs typeface="Calibri"/>
              </a:rPr>
              <a:t> </a:t>
            </a:r>
            <a:r>
              <a:rPr sz="3250" b="0" dirty="0">
                <a:latin typeface="Calibri"/>
                <a:cs typeface="Calibri"/>
              </a:rPr>
              <a:t>Ciphers</a:t>
            </a:r>
            <a:endParaRPr sz="325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594359" y="1655572"/>
            <a:ext cx="9509760" cy="4127500"/>
            <a:chOff x="594359" y="1655572"/>
            <a:chExt cx="9509760" cy="4127500"/>
          </a:xfrm>
        </p:grpSpPr>
        <p:sp>
          <p:nvSpPr>
            <p:cNvPr id="6" name="object 6"/>
            <p:cNvSpPr/>
            <p:nvPr/>
          </p:nvSpPr>
          <p:spPr>
            <a:xfrm>
              <a:off x="594359" y="1655572"/>
              <a:ext cx="9509760" cy="4126991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237232" y="3054603"/>
              <a:ext cx="6343015" cy="1118870"/>
            </a:xfrm>
            <a:custGeom>
              <a:avLst/>
              <a:gdLst/>
              <a:ahLst/>
              <a:cxnLst/>
              <a:rect l="l" t="t" r="r" b="b"/>
              <a:pathLst>
                <a:path w="6343015" h="1118870">
                  <a:moveTo>
                    <a:pt x="1734312" y="39624"/>
                  </a:moveTo>
                  <a:lnTo>
                    <a:pt x="1731111" y="24434"/>
                  </a:lnTo>
                  <a:lnTo>
                    <a:pt x="1722488" y="11811"/>
                  </a:lnTo>
                  <a:lnTo>
                    <a:pt x="1709877" y="3200"/>
                  </a:lnTo>
                  <a:lnTo>
                    <a:pt x="1694688" y="0"/>
                  </a:lnTo>
                  <a:lnTo>
                    <a:pt x="1655064" y="0"/>
                  </a:lnTo>
                  <a:lnTo>
                    <a:pt x="1655064" y="79248"/>
                  </a:lnTo>
                  <a:lnTo>
                    <a:pt x="1655064" y="1002792"/>
                  </a:lnTo>
                  <a:lnTo>
                    <a:pt x="82296" y="1002792"/>
                  </a:lnTo>
                  <a:lnTo>
                    <a:pt x="82296" y="79248"/>
                  </a:lnTo>
                  <a:lnTo>
                    <a:pt x="1655064" y="79248"/>
                  </a:lnTo>
                  <a:lnTo>
                    <a:pt x="1655064" y="0"/>
                  </a:lnTo>
                  <a:lnTo>
                    <a:pt x="39624" y="0"/>
                  </a:lnTo>
                  <a:lnTo>
                    <a:pt x="24422" y="3200"/>
                  </a:lnTo>
                  <a:lnTo>
                    <a:pt x="11811" y="11811"/>
                  </a:lnTo>
                  <a:lnTo>
                    <a:pt x="3187" y="24434"/>
                  </a:lnTo>
                  <a:lnTo>
                    <a:pt x="0" y="39624"/>
                  </a:lnTo>
                  <a:lnTo>
                    <a:pt x="0" y="1045464"/>
                  </a:lnTo>
                  <a:lnTo>
                    <a:pt x="3187" y="1060665"/>
                  </a:lnTo>
                  <a:lnTo>
                    <a:pt x="11811" y="1073277"/>
                  </a:lnTo>
                  <a:lnTo>
                    <a:pt x="24422" y="1081900"/>
                  </a:lnTo>
                  <a:lnTo>
                    <a:pt x="39624" y="1085088"/>
                  </a:lnTo>
                  <a:lnTo>
                    <a:pt x="1694688" y="1085088"/>
                  </a:lnTo>
                  <a:lnTo>
                    <a:pt x="1709877" y="1081900"/>
                  </a:lnTo>
                  <a:lnTo>
                    <a:pt x="1722488" y="1073277"/>
                  </a:lnTo>
                  <a:lnTo>
                    <a:pt x="1731111" y="1060665"/>
                  </a:lnTo>
                  <a:lnTo>
                    <a:pt x="1734312" y="1045464"/>
                  </a:lnTo>
                  <a:lnTo>
                    <a:pt x="1734312" y="1002792"/>
                  </a:lnTo>
                  <a:lnTo>
                    <a:pt x="1734312" y="79248"/>
                  </a:lnTo>
                  <a:lnTo>
                    <a:pt x="1734312" y="39624"/>
                  </a:lnTo>
                  <a:close/>
                </a:path>
                <a:path w="6343015" h="1118870">
                  <a:moveTo>
                    <a:pt x="6342888" y="73152"/>
                  </a:moveTo>
                  <a:lnTo>
                    <a:pt x="6339649" y="57962"/>
                  </a:lnTo>
                  <a:lnTo>
                    <a:pt x="6330696" y="45351"/>
                  </a:lnTo>
                  <a:lnTo>
                    <a:pt x="6317170" y="36728"/>
                  </a:lnTo>
                  <a:lnTo>
                    <a:pt x="6300216" y="33528"/>
                  </a:lnTo>
                  <a:lnTo>
                    <a:pt x="6260592" y="33528"/>
                  </a:lnTo>
                  <a:lnTo>
                    <a:pt x="6260592" y="115824"/>
                  </a:lnTo>
                  <a:lnTo>
                    <a:pt x="6260592" y="1039368"/>
                  </a:lnTo>
                  <a:lnTo>
                    <a:pt x="4629912" y="1039368"/>
                  </a:lnTo>
                  <a:lnTo>
                    <a:pt x="4629912" y="115824"/>
                  </a:lnTo>
                  <a:lnTo>
                    <a:pt x="6260592" y="115824"/>
                  </a:lnTo>
                  <a:lnTo>
                    <a:pt x="6260592" y="33528"/>
                  </a:lnTo>
                  <a:lnTo>
                    <a:pt x="4587240" y="33528"/>
                  </a:lnTo>
                  <a:lnTo>
                    <a:pt x="4572038" y="36728"/>
                  </a:lnTo>
                  <a:lnTo>
                    <a:pt x="4559427" y="45351"/>
                  </a:lnTo>
                  <a:lnTo>
                    <a:pt x="4550803" y="57962"/>
                  </a:lnTo>
                  <a:lnTo>
                    <a:pt x="4547616" y="73152"/>
                  </a:lnTo>
                  <a:lnTo>
                    <a:pt x="4547616" y="1078992"/>
                  </a:lnTo>
                  <a:lnTo>
                    <a:pt x="4550803" y="1094193"/>
                  </a:lnTo>
                  <a:lnTo>
                    <a:pt x="4559427" y="1106805"/>
                  </a:lnTo>
                  <a:lnTo>
                    <a:pt x="4572038" y="1115428"/>
                  </a:lnTo>
                  <a:lnTo>
                    <a:pt x="4587240" y="1118616"/>
                  </a:lnTo>
                  <a:lnTo>
                    <a:pt x="6300216" y="1118616"/>
                  </a:lnTo>
                  <a:lnTo>
                    <a:pt x="6317158" y="1115428"/>
                  </a:lnTo>
                  <a:lnTo>
                    <a:pt x="6330696" y="1106805"/>
                  </a:lnTo>
                  <a:lnTo>
                    <a:pt x="6339649" y="1094193"/>
                  </a:lnTo>
                  <a:lnTo>
                    <a:pt x="6342888" y="1078992"/>
                  </a:lnTo>
                  <a:lnTo>
                    <a:pt x="6342888" y="1039368"/>
                  </a:lnTo>
                  <a:lnTo>
                    <a:pt x="6342888" y="115824"/>
                  </a:lnTo>
                  <a:lnTo>
                    <a:pt x="6342888" y="73152"/>
                  </a:lnTo>
                  <a:close/>
                </a:path>
              </a:pathLst>
            </a:custGeom>
            <a:solidFill>
              <a:srgbClr val="B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859027" y="5827776"/>
            <a:ext cx="1368425" cy="78041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1200"/>
              </a:lnSpc>
              <a:spcBef>
                <a:spcPts val="85"/>
              </a:spcBef>
            </a:pPr>
            <a:r>
              <a:rPr sz="2450" b="1" spc="15" dirty="0">
                <a:solidFill>
                  <a:srgbClr val="00AF4F"/>
                </a:solidFill>
                <a:latin typeface="Arial"/>
                <a:cs typeface="Arial"/>
              </a:rPr>
              <a:t>A </a:t>
            </a:r>
            <a:r>
              <a:rPr sz="2450" b="1" dirty="0">
                <a:solidFill>
                  <a:srgbClr val="00AF4F"/>
                </a:solidFill>
                <a:latin typeface="Arial"/>
                <a:cs typeface="Arial"/>
              </a:rPr>
              <a:t>secret  </a:t>
            </a:r>
            <a:r>
              <a:rPr sz="2450" b="1" spc="20" dirty="0">
                <a:solidFill>
                  <a:srgbClr val="00AF4F"/>
                </a:solidFill>
                <a:latin typeface="Arial"/>
                <a:cs typeface="Arial"/>
              </a:rPr>
              <a:t>m</a:t>
            </a:r>
            <a:r>
              <a:rPr sz="2450" b="1" dirty="0">
                <a:solidFill>
                  <a:srgbClr val="00AF4F"/>
                </a:solidFill>
                <a:latin typeface="Arial"/>
                <a:cs typeface="Arial"/>
              </a:rPr>
              <a:t>essa</a:t>
            </a:r>
            <a:r>
              <a:rPr sz="2450" b="1" spc="10" dirty="0">
                <a:solidFill>
                  <a:srgbClr val="00AF4F"/>
                </a:solidFill>
                <a:latin typeface="Arial"/>
                <a:cs typeface="Arial"/>
              </a:rPr>
              <a:t>ge</a:t>
            </a:r>
            <a:endParaRPr sz="245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254500" y="5980176"/>
            <a:ext cx="2221230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b="1" dirty="0">
                <a:solidFill>
                  <a:srgbClr val="00AF4F"/>
                </a:solidFill>
                <a:latin typeface="Arial"/>
                <a:cs typeface="Arial"/>
              </a:rPr>
              <a:t>#</a:t>
            </a:r>
            <a:r>
              <a:rPr sz="2450" b="1" spc="10" dirty="0">
                <a:solidFill>
                  <a:srgbClr val="00AF4F"/>
                </a:solidFill>
                <a:latin typeface="Arial"/>
                <a:cs typeface="Arial"/>
              </a:rPr>
              <a:t>d</a:t>
            </a:r>
            <a:r>
              <a:rPr sz="2450" b="1" spc="-25" dirty="0">
                <a:solidFill>
                  <a:srgbClr val="00AF4F"/>
                </a:solidFill>
                <a:latin typeface="Arial"/>
                <a:cs typeface="Arial"/>
              </a:rPr>
              <a:t>%</a:t>
            </a:r>
            <a:r>
              <a:rPr sz="2450" b="1" dirty="0">
                <a:solidFill>
                  <a:srgbClr val="00AF4F"/>
                </a:solidFill>
                <a:latin typeface="Arial"/>
                <a:cs typeface="Arial"/>
              </a:rPr>
              <a:t>2</a:t>
            </a:r>
            <a:r>
              <a:rPr sz="2450" b="1" spc="35" dirty="0">
                <a:solidFill>
                  <a:srgbClr val="00AF4F"/>
                </a:solidFill>
                <a:latin typeface="Arial"/>
                <a:cs typeface="Arial"/>
              </a:rPr>
              <a:t>d</a:t>
            </a:r>
            <a:r>
              <a:rPr sz="2450" b="1" spc="-50" dirty="0">
                <a:solidFill>
                  <a:srgbClr val="00AF4F"/>
                </a:solidFill>
                <a:latin typeface="Arial"/>
                <a:cs typeface="Arial"/>
              </a:rPr>
              <a:t>!</a:t>
            </a:r>
            <a:r>
              <a:rPr sz="2450" b="1" spc="25" dirty="0">
                <a:solidFill>
                  <a:srgbClr val="00AF4F"/>
                </a:solidFill>
                <a:latin typeface="Arial"/>
                <a:cs typeface="Arial"/>
              </a:rPr>
              <a:t>4#</a:t>
            </a:r>
            <a:r>
              <a:rPr sz="2450" b="1" spc="5" dirty="0">
                <a:solidFill>
                  <a:srgbClr val="00AF4F"/>
                </a:solidFill>
                <a:latin typeface="Arial"/>
                <a:cs typeface="Arial"/>
              </a:rPr>
              <a:t>@</a:t>
            </a:r>
            <a:r>
              <a:rPr sz="2450" b="1" spc="105" dirty="0">
                <a:solidFill>
                  <a:srgbClr val="00AF4F"/>
                </a:solidFill>
                <a:latin typeface="Arial"/>
                <a:cs typeface="Arial"/>
              </a:rPr>
              <a:t>w</a:t>
            </a:r>
            <a:r>
              <a:rPr sz="2450" b="1" spc="10" dirty="0">
                <a:solidFill>
                  <a:srgbClr val="00AF4F"/>
                </a:solidFill>
                <a:latin typeface="Arial"/>
                <a:cs typeface="Arial"/>
              </a:rPr>
              <a:t>a</a:t>
            </a:r>
            <a:endParaRPr sz="245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454643" y="5827776"/>
            <a:ext cx="1368425" cy="78041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1200"/>
              </a:lnSpc>
              <a:spcBef>
                <a:spcPts val="85"/>
              </a:spcBef>
            </a:pPr>
            <a:r>
              <a:rPr sz="2450" b="1" spc="15" dirty="0">
                <a:solidFill>
                  <a:srgbClr val="00AF4F"/>
                </a:solidFill>
                <a:latin typeface="Arial"/>
                <a:cs typeface="Arial"/>
              </a:rPr>
              <a:t>A </a:t>
            </a:r>
            <a:r>
              <a:rPr sz="2450" b="1" dirty="0">
                <a:solidFill>
                  <a:srgbClr val="00AF4F"/>
                </a:solidFill>
                <a:latin typeface="Arial"/>
                <a:cs typeface="Arial"/>
              </a:rPr>
              <a:t>secret  </a:t>
            </a:r>
            <a:r>
              <a:rPr sz="2450" b="1" spc="20" dirty="0">
                <a:solidFill>
                  <a:srgbClr val="00AF4F"/>
                </a:solidFill>
                <a:latin typeface="Arial"/>
                <a:cs typeface="Arial"/>
              </a:rPr>
              <a:t>m</a:t>
            </a:r>
            <a:r>
              <a:rPr sz="2450" b="1" dirty="0">
                <a:solidFill>
                  <a:srgbClr val="00AF4F"/>
                </a:solidFill>
                <a:latin typeface="Arial"/>
                <a:cs typeface="Arial"/>
              </a:rPr>
              <a:t>essa</a:t>
            </a:r>
            <a:r>
              <a:rPr sz="2450" b="1" spc="10" dirty="0">
                <a:solidFill>
                  <a:srgbClr val="00AF4F"/>
                </a:solidFill>
                <a:latin typeface="Arial"/>
                <a:cs typeface="Arial"/>
              </a:rPr>
              <a:t>ge</a:t>
            </a:r>
            <a:endParaRPr sz="2450">
              <a:latin typeface="Arial"/>
              <a:cs typeface="Arial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2447544" y="6126988"/>
            <a:ext cx="1560830" cy="204470"/>
            <a:chOff x="2447544" y="6126988"/>
            <a:chExt cx="1560830" cy="204470"/>
          </a:xfrm>
        </p:grpSpPr>
        <p:sp>
          <p:nvSpPr>
            <p:cNvPr id="12" name="object 12"/>
            <p:cNvSpPr/>
            <p:nvPr/>
          </p:nvSpPr>
          <p:spPr>
            <a:xfrm>
              <a:off x="2459736" y="6151372"/>
              <a:ext cx="1533525" cy="155575"/>
            </a:xfrm>
            <a:custGeom>
              <a:avLst/>
              <a:gdLst/>
              <a:ahLst/>
              <a:cxnLst/>
              <a:rect l="l" t="t" r="r" b="b"/>
              <a:pathLst>
                <a:path w="1533525" h="155575">
                  <a:moveTo>
                    <a:pt x="1456943" y="0"/>
                  </a:moveTo>
                  <a:lnTo>
                    <a:pt x="1456943" y="39623"/>
                  </a:lnTo>
                  <a:lnTo>
                    <a:pt x="0" y="39623"/>
                  </a:lnTo>
                  <a:lnTo>
                    <a:pt x="0" y="115823"/>
                  </a:lnTo>
                  <a:lnTo>
                    <a:pt x="1456943" y="115823"/>
                  </a:lnTo>
                  <a:lnTo>
                    <a:pt x="1456943" y="155447"/>
                  </a:lnTo>
                  <a:lnTo>
                    <a:pt x="1533143" y="79247"/>
                  </a:lnTo>
                  <a:lnTo>
                    <a:pt x="1456943" y="0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447544" y="6126988"/>
              <a:ext cx="1560830" cy="204470"/>
            </a:xfrm>
            <a:custGeom>
              <a:avLst/>
              <a:gdLst/>
              <a:ahLst/>
              <a:cxnLst/>
              <a:rect l="l" t="t" r="r" b="b"/>
              <a:pathLst>
                <a:path w="1560829" h="204470">
                  <a:moveTo>
                    <a:pt x="1459992" y="140208"/>
                  </a:moveTo>
                  <a:lnTo>
                    <a:pt x="1459992" y="204215"/>
                  </a:lnTo>
                  <a:lnTo>
                    <a:pt x="1484376" y="179831"/>
                  </a:lnTo>
                  <a:lnTo>
                    <a:pt x="1478280" y="179831"/>
                  </a:lnTo>
                  <a:lnTo>
                    <a:pt x="1463040" y="173736"/>
                  </a:lnTo>
                  <a:lnTo>
                    <a:pt x="1478280" y="157886"/>
                  </a:lnTo>
                  <a:lnTo>
                    <a:pt x="1478280" y="152400"/>
                  </a:lnTo>
                  <a:lnTo>
                    <a:pt x="1469135" y="152400"/>
                  </a:lnTo>
                  <a:lnTo>
                    <a:pt x="1459992" y="140208"/>
                  </a:lnTo>
                  <a:close/>
                </a:path>
                <a:path w="1560829" h="204470">
                  <a:moveTo>
                    <a:pt x="1478280" y="157886"/>
                  </a:moveTo>
                  <a:lnTo>
                    <a:pt x="1463040" y="173736"/>
                  </a:lnTo>
                  <a:lnTo>
                    <a:pt x="1478280" y="179831"/>
                  </a:lnTo>
                  <a:lnTo>
                    <a:pt x="1478280" y="157886"/>
                  </a:lnTo>
                  <a:close/>
                </a:path>
                <a:path w="1560829" h="204470">
                  <a:moveTo>
                    <a:pt x="1531769" y="102257"/>
                  </a:moveTo>
                  <a:lnTo>
                    <a:pt x="1478280" y="157886"/>
                  </a:lnTo>
                  <a:lnTo>
                    <a:pt x="1478280" y="179831"/>
                  </a:lnTo>
                  <a:lnTo>
                    <a:pt x="1484376" y="179831"/>
                  </a:lnTo>
                  <a:lnTo>
                    <a:pt x="1554480" y="109728"/>
                  </a:lnTo>
                  <a:lnTo>
                    <a:pt x="1539240" y="109728"/>
                  </a:lnTo>
                  <a:lnTo>
                    <a:pt x="1531769" y="102257"/>
                  </a:lnTo>
                  <a:close/>
                </a:path>
                <a:path w="1560829" h="204470">
                  <a:moveTo>
                    <a:pt x="1459992" y="54864"/>
                  </a:moveTo>
                  <a:lnTo>
                    <a:pt x="0" y="54864"/>
                  </a:lnTo>
                  <a:lnTo>
                    <a:pt x="0" y="152400"/>
                  </a:lnTo>
                  <a:lnTo>
                    <a:pt x="1459992" y="152400"/>
                  </a:lnTo>
                  <a:lnTo>
                    <a:pt x="1459992" y="140208"/>
                  </a:lnTo>
                  <a:lnTo>
                    <a:pt x="21336" y="140208"/>
                  </a:lnTo>
                  <a:lnTo>
                    <a:pt x="12192" y="131064"/>
                  </a:lnTo>
                  <a:lnTo>
                    <a:pt x="21336" y="131064"/>
                  </a:lnTo>
                  <a:lnTo>
                    <a:pt x="21336" y="73152"/>
                  </a:lnTo>
                  <a:lnTo>
                    <a:pt x="12192" y="73152"/>
                  </a:lnTo>
                  <a:lnTo>
                    <a:pt x="21336" y="64008"/>
                  </a:lnTo>
                  <a:lnTo>
                    <a:pt x="1459992" y="64008"/>
                  </a:lnTo>
                  <a:lnTo>
                    <a:pt x="1459992" y="54864"/>
                  </a:lnTo>
                  <a:close/>
                </a:path>
                <a:path w="1560829" h="204470">
                  <a:moveTo>
                    <a:pt x="1478280" y="131064"/>
                  </a:moveTo>
                  <a:lnTo>
                    <a:pt x="21336" y="131064"/>
                  </a:lnTo>
                  <a:lnTo>
                    <a:pt x="21336" y="140208"/>
                  </a:lnTo>
                  <a:lnTo>
                    <a:pt x="1459992" y="140208"/>
                  </a:lnTo>
                  <a:lnTo>
                    <a:pt x="1469135" y="152400"/>
                  </a:lnTo>
                  <a:lnTo>
                    <a:pt x="1478280" y="152400"/>
                  </a:lnTo>
                  <a:lnTo>
                    <a:pt x="1478280" y="131064"/>
                  </a:lnTo>
                  <a:close/>
                </a:path>
                <a:path w="1560829" h="204470">
                  <a:moveTo>
                    <a:pt x="21336" y="131064"/>
                  </a:moveTo>
                  <a:lnTo>
                    <a:pt x="12192" y="131064"/>
                  </a:lnTo>
                  <a:lnTo>
                    <a:pt x="21336" y="140208"/>
                  </a:lnTo>
                  <a:lnTo>
                    <a:pt x="21336" y="131064"/>
                  </a:lnTo>
                  <a:close/>
                </a:path>
                <a:path w="1560829" h="204470">
                  <a:moveTo>
                    <a:pt x="1539240" y="94487"/>
                  </a:moveTo>
                  <a:lnTo>
                    <a:pt x="1531769" y="102257"/>
                  </a:lnTo>
                  <a:lnTo>
                    <a:pt x="1539240" y="109728"/>
                  </a:lnTo>
                  <a:lnTo>
                    <a:pt x="1539240" y="94487"/>
                  </a:lnTo>
                  <a:close/>
                </a:path>
                <a:path w="1560829" h="204470">
                  <a:moveTo>
                    <a:pt x="1551700" y="94487"/>
                  </a:moveTo>
                  <a:lnTo>
                    <a:pt x="1539240" y="94487"/>
                  </a:lnTo>
                  <a:lnTo>
                    <a:pt x="1539240" y="109728"/>
                  </a:lnTo>
                  <a:lnTo>
                    <a:pt x="1554480" y="109728"/>
                  </a:lnTo>
                  <a:lnTo>
                    <a:pt x="1560576" y="103631"/>
                  </a:lnTo>
                  <a:lnTo>
                    <a:pt x="1551700" y="94487"/>
                  </a:lnTo>
                  <a:close/>
                </a:path>
                <a:path w="1560829" h="204470">
                  <a:moveTo>
                    <a:pt x="1483658" y="24384"/>
                  </a:moveTo>
                  <a:lnTo>
                    <a:pt x="1478280" y="24384"/>
                  </a:lnTo>
                  <a:lnTo>
                    <a:pt x="1478280" y="48767"/>
                  </a:lnTo>
                  <a:lnTo>
                    <a:pt x="1531769" y="102257"/>
                  </a:lnTo>
                  <a:lnTo>
                    <a:pt x="1539240" y="94487"/>
                  </a:lnTo>
                  <a:lnTo>
                    <a:pt x="1551700" y="94487"/>
                  </a:lnTo>
                  <a:lnTo>
                    <a:pt x="1483658" y="24384"/>
                  </a:lnTo>
                  <a:close/>
                </a:path>
                <a:path w="1560829" h="204470">
                  <a:moveTo>
                    <a:pt x="21336" y="64008"/>
                  </a:moveTo>
                  <a:lnTo>
                    <a:pt x="12192" y="73152"/>
                  </a:lnTo>
                  <a:lnTo>
                    <a:pt x="21336" y="73152"/>
                  </a:lnTo>
                  <a:lnTo>
                    <a:pt x="21336" y="64008"/>
                  </a:lnTo>
                  <a:close/>
                </a:path>
                <a:path w="1560829" h="204470">
                  <a:moveTo>
                    <a:pt x="1478280" y="54864"/>
                  </a:moveTo>
                  <a:lnTo>
                    <a:pt x="1469135" y="54864"/>
                  </a:lnTo>
                  <a:lnTo>
                    <a:pt x="1459992" y="64008"/>
                  </a:lnTo>
                  <a:lnTo>
                    <a:pt x="21336" y="64008"/>
                  </a:lnTo>
                  <a:lnTo>
                    <a:pt x="21336" y="73152"/>
                  </a:lnTo>
                  <a:lnTo>
                    <a:pt x="1478280" y="73152"/>
                  </a:lnTo>
                  <a:lnTo>
                    <a:pt x="1478280" y="54864"/>
                  </a:lnTo>
                  <a:close/>
                </a:path>
                <a:path w="1560829" h="204470">
                  <a:moveTo>
                    <a:pt x="1459992" y="0"/>
                  </a:moveTo>
                  <a:lnTo>
                    <a:pt x="1459992" y="64008"/>
                  </a:lnTo>
                  <a:lnTo>
                    <a:pt x="1469135" y="54864"/>
                  </a:lnTo>
                  <a:lnTo>
                    <a:pt x="1478280" y="54864"/>
                  </a:lnTo>
                  <a:lnTo>
                    <a:pt x="1478280" y="48767"/>
                  </a:lnTo>
                  <a:lnTo>
                    <a:pt x="1463040" y="33528"/>
                  </a:lnTo>
                  <a:lnTo>
                    <a:pt x="1478280" y="24384"/>
                  </a:lnTo>
                  <a:lnTo>
                    <a:pt x="1483658" y="24384"/>
                  </a:lnTo>
                  <a:lnTo>
                    <a:pt x="1459992" y="0"/>
                  </a:lnTo>
                  <a:close/>
                </a:path>
                <a:path w="1560829" h="204470">
                  <a:moveTo>
                    <a:pt x="1478280" y="24384"/>
                  </a:moveTo>
                  <a:lnTo>
                    <a:pt x="1463040" y="33528"/>
                  </a:lnTo>
                  <a:lnTo>
                    <a:pt x="1478280" y="48767"/>
                  </a:lnTo>
                  <a:lnTo>
                    <a:pt x="1478280" y="2438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" name="object 14"/>
          <p:cNvGrpSpPr/>
          <p:nvPr/>
        </p:nvGrpSpPr>
        <p:grpSpPr>
          <a:xfrm>
            <a:off x="6672071" y="6117844"/>
            <a:ext cx="1557655" cy="201295"/>
            <a:chOff x="6672071" y="6117844"/>
            <a:chExt cx="1557655" cy="201295"/>
          </a:xfrm>
        </p:grpSpPr>
        <p:sp>
          <p:nvSpPr>
            <p:cNvPr id="15" name="object 15"/>
            <p:cNvSpPr/>
            <p:nvPr/>
          </p:nvSpPr>
          <p:spPr>
            <a:xfrm>
              <a:off x="6681215" y="6142228"/>
              <a:ext cx="1536700" cy="155575"/>
            </a:xfrm>
            <a:custGeom>
              <a:avLst/>
              <a:gdLst/>
              <a:ahLst/>
              <a:cxnLst/>
              <a:rect l="l" t="t" r="r" b="b"/>
              <a:pathLst>
                <a:path w="1536700" h="155575">
                  <a:moveTo>
                    <a:pt x="1456943" y="0"/>
                  </a:moveTo>
                  <a:lnTo>
                    <a:pt x="1456943" y="36576"/>
                  </a:lnTo>
                  <a:lnTo>
                    <a:pt x="0" y="36576"/>
                  </a:lnTo>
                  <a:lnTo>
                    <a:pt x="0" y="115824"/>
                  </a:lnTo>
                  <a:lnTo>
                    <a:pt x="1456943" y="115824"/>
                  </a:lnTo>
                  <a:lnTo>
                    <a:pt x="1456943" y="155448"/>
                  </a:lnTo>
                  <a:lnTo>
                    <a:pt x="1536191" y="76200"/>
                  </a:lnTo>
                  <a:lnTo>
                    <a:pt x="1456943" y="0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6672071" y="6117844"/>
              <a:ext cx="1557655" cy="201295"/>
            </a:xfrm>
            <a:custGeom>
              <a:avLst/>
              <a:gdLst/>
              <a:ahLst/>
              <a:cxnLst/>
              <a:rect l="l" t="t" r="r" b="b"/>
              <a:pathLst>
                <a:path w="1557654" h="201295">
                  <a:moveTo>
                    <a:pt x="1456944" y="140207"/>
                  </a:moveTo>
                  <a:lnTo>
                    <a:pt x="1456944" y="201167"/>
                  </a:lnTo>
                  <a:lnTo>
                    <a:pt x="1478279" y="179832"/>
                  </a:lnTo>
                  <a:lnTo>
                    <a:pt x="1459992" y="170687"/>
                  </a:lnTo>
                  <a:lnTo>
                    <a:pt x="1478279" y="152400"/>
                  </a:lnTo>
                  <a:lnTo>
                    <a:pt x="1478279" y="149351"/>
                  </a:lnTo>
                  <a:lnTo>
                    <a:pt x="1466087" y="149351"/>
                  </a:lnTo>
                  <a:lnTo>
                    <a:pt x="1456944" y="140207"/>
                  </a:lnTo>
                  <a:close/>
                </a:path>
                <a:path w="1557654" h="201295">
                  <a:moveTo>
                    <a:pt x="1478279" y="152400"/>
                  </a:moveTo>
                  <a:lnTo>
                    <a:pt x="1459992" y="170687"/>
                  </a:lnTo>
                  <a:lnTo>
                    <a:pt x="1478279" y="179832"/>
                  </a:lnTo>
                  <a:lnTo>
                    <a:pt x="1478279" y="152400"/>
                  </a:lnTo>
                  <a:close/>
                </a:path>
                <a:path w="1557654" h="201295">
                  <a:moveTo>
                    <a:pt x="1530096" y="100583"/>
                  </a:moveTo>
                  <a:lnTo>
                    <a:pt x="1478279" y="152400"/>
                  </a:lnTo>
                  <a:lnTo>
                    <a:pt x="1478279" y="179832"/>
                  </a:lnTo>
                  <a:lnTo>
                    <a:pt x="1551431" y="106679"/>
                  </a:lnTo>
                  <a:lnTo>
                    <a:pt x="1536192" y="106679"/>
                  </a:lnTo>
                  <a:lnTo>
                    <a:pt x="1530096" y="100583"/>
                  </a:lnTo>
                  <a:close/>
                </a:path>
                <a:path w="1557654" h="201295">
                  <a:moveTo>
                    <a:pt x="1456944" y="51815"/>
                  </a:moveTo>
                  <a:lnTo>
                    <a:pt x="0" y="51815"/>
                  </a:lnTo>
                  <a:lnTo>
                    <a:pt x="0" y="149351"/>
                  </a:lnTo>
                  <a:lnTo>
                    <a:pt x="1456944" y="149351"/>
                  </a:lnTo>
                  <a:lnTo>
                    <a:pt x="1456944" y="140207"/>
                  </a:lnTo>
                  <a:lnTo>
                    <a:pt x="18287" y="140207"/>
                  </a:lnTo>
                  <a:lnTo>
                    <a:pt x="9144" y="131063"/>
                  </a:lnTo>
                  <a:lnTo>
                    <a:pt x="18287" y="131063"/>
                  </a:lnTo>
                  <a:lnTo>
                    <a:pt x="18287" y="73151"/>
                  </a:lnTo>
                  <a:lnTo>
                    <a:pt x="9144" y="73151"/>
                  </a:lnTo>
                  <a:lnTo>
                    <a:pt x="18287" y="60959"/>
                  </a:lnTo>
                  <a:lnTo>
                    <a:pt x="1456944" y="60959"/>
                  </a:lnTo>
                  <a:lnTo>
                    <a:pt x="1456944" y="51815"/>
                  </a:lnTo>
                  <a:close/>
                </a:path>
                <a:path w="1557654" h="201295">
                  <a:moveTo>
                    <a:pt x="1478279" y="131063"/>
                  </a:moveTo>
                  <a:lnTo>
                    <a:pt x="18287" y="131063"/>
                  </a:lnTo>
                  <a:lnTo>
                    <a:pt x="18287" y="140207"/>
                  </a:lnTo>
                  <a:lnTo>
                    <a:pt x="1456944" y="140207"/>
                  </a:lnTo>
                  <a:lnTo>
                    <a:pt x="1466087" y="149351"/>
                  </a:lnTo>
                  <a:lnTo>
                    <a:pt x="1478279" y="149351"/>
                  </a:lnTo>
                  <a:lnTo>
                    <a:pt x="1478279" y="131063"/>
                  </a:lnTo>
                  <a:close/>
                </a:path>
                <a:path w="1557654" h="201295">
                  <a:moveTo>
                    <a:pt x="18287" y="131063"/>
                  </a:moveTo>
                  <a:lnTo>
                    <a:pt x="9144" y="131063"/>
                  </a:lnTo>
                  <a:lnTo>
                    <a:pt x="18287" y="140207"/>
                  </a:lnTo>
                  <a:lnTo>
                    <a:pt x="18287" y="131063"/>
                  </a:lnTo>
                  <a:close/>
                </a:path>
                <a:path w="1557654" h="201295">
                  <a:moveTo>
                    <a:pt x="1536192" y="94487"/>
                  </a:moveTo>
                  <a:lnTo>
                    <a:pt x="1530096" y="100583"/>
                  </a:lnTo>
                  <a:lnTo>
                    <a:pt x="1536192" y="106679"/>
                  </a:lnTo>
                  <a:lnTo>
                    <a:pt x="1536192" y="94487"/>
                  </a:lnTo>
                  <a:close/>
                </a:path>
                <a:path w="1557654" h="201295">
                  <a:moveTo>
                    <a:pt x="1551431" y="94487"/>
                  </a:moveTo>
                  <a:lnTo>
                    <a:pt x="1536192" y="94487"/>
                  </a:lnTo>
                  <a:lnTo>
                    <a:pt x="1536192" y="106679"/>
                  </a:lnTo>
                  <a:lnTo>
                    <a:pt x="1551431" y="106679"/>
                  </a:lnTo>
                  <a:lnTo>
                    <a:pt x="1557527" y="100583"/>
                  </a:lnTo>
                  <a:lnTo>
                    <a:pt x="1551431" y="94487"/>
                  </a:lnTo>
                  <a:close/>
                </a:path>
                <a:path w="1557654" h="201295">
                  <a:moveTo>
                    <a:pt x="1481327" y="24383"/>
                  </a:moveTo>
                  <a:lnTo>
                    <a:pt x="1478279" y="24383"/>
                  </a:lnTo>
                  <a:lnTo>
                    <a:pt x="1478279" y="48767"/>
                  </a:lnTo>
                  <a:lnTo>
                    <a:pt x="1530096" y="100583"/>
                  </a:lnTo>
                  <a:lnTo>
                    <a:pt x="1536192" y="94487"/>
                  </a:lnTo>
                  <a:lnTo>
                    <a:pt x="1551431" y="94487"/>
                  </a:lnTo>
                  <a:lnTo>
                    <a:pt x="1481327" y="24383"/>
                  </a:lnTo>
                  <a:close/>
                </a:path>
                <a:path w="1557654" h="201295">
                  <a:moveTo>
                    <a:pt x="18287" y="60959"/>
                  </a:moveTo>
                  <a:lnTo>
                    <a:pt x="9144" y="73151"/>
                  </a:lnTo>
                  <a:lnTo>
                    <a:pt x="18287" y="73151"/>
                  </a:lnTo>
                  <a:lnTo>
                    <a:pt x="18287" y="60959"/>
                  </a:lnTo>
                  <a:close/>
                </a:path>
                <a:path w="1557654" h="201295">
                  <a:moveTo>
                    <a:pt x="1478279" y="51815"/>
                  </a:moveTo>
                  <a:lnTo>
                    <a:pt x="1466087" y="51815"/>
                  </a:lnTo>
                  <a:lnTo>
                    <a:pt x="1456944" y="60959"/>
                  </a:lnTo>
                  <a:lnTo>
                    <a:pt x="18287" y="60959"/>
                  </a:lnTo>
                  <a:lnTo>
                    <a:pt x="18287" y="73151"/>
                  </a:lnTo>
                  <a:lnTo>
                    <a:pt x="1478279" y="73151"/>
                  </a:lnTo>
                  <a:lnTo>
                    <a:pt x="1478279" y="51815"/>
                  </a:lnTo>
                  <a:close/>
                </a:path>
                <a:path w="1557654" h="201295">
                  <a:moveTo>
                    <a:pt x="1456944" y="0"/>
                  </a:moveTo>
                  <a:lnTo>
                    <a:pt x="1456944" y="60959"/>
                  </a:lnTo>
                  <a:lnTo>
                    <a:pt x="1466087" y="51815"/>
                  </a:lnTo>
                  <a:lnTo>
                    <a:pt x="1478279" y="51815"/>
                  </a:lnTo>
                  <a:lnTo>
                    <a:pt x="1478279" y="48767"/>
                  </a:lnTo>
                  <a:lnTo>
                    <a:pt x="1459992" y="30479"/>
                  </a:lnTo>
                  <a:lnTo>
                    <a:pt x="1478279" y="24383"/>
                  </a:lnTo>
                  <a:lnTo>
                    <a:pt x="1481327" y="24383"/>
                  </a:lnTo>
                  <a:lnTo>
                    <a:pt x="1456944" y="0"/>
                  </a:lnTo>
                  <a:close/>
                </a:path>
                <a:path w="1557654" h="201295">
                  <a:moveTo>
                    <a:pt x="1478279" y="24383"/>
                  </a:moveTo>
                  <a:lnTo>
                    <a:pt x="1459992" y="30479"/>
                  </a:lnTo>
                  <a:lnTo>
                    <a:pt x="1478279" y="48767"/>
                  </a:lnTo>
                  <a:lnTo>
                    <a:pt x="1478279" y="2438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4614164" y="7127730"/>
            <a:ext cx="1468755" cy="2235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39"/>
              </a:lnSpc>
            </a:pPr>
            <a:r>
              <a:rPr sz="1400" spc="-20" dirty="0">
                <a:latin typeface="Arial"/>
                <a:cs typeface="Arial"/>
                <a:hlinkClick r:id="rId5"/>
              </a:rPr>
              <a:t>www.variability.org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531095" y="6998716"/>
            <a:ext cx="414527" cy="4114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71144" y="7007859"/>
            <a:ext cx="390144" cy="3931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76731" y="762000"/>
            <a:ext cx="4311015" cy="52324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250" b="0" dirty="0">
                <a:latin typeface="Calibri"/>
                <a:cs typeface="Calibri"/>
              </a:rPr>
              <a:t>Example </a:t>
            </a:r>
            <a:r>
              <a:rPr sz="3250" b="0" spc="5" dirty="0">
                <a:latin typeface="Calibri"/>
                <a:cs typeface="Calibri"/>
              </a:rPr>
              <a:t>1: </a:t>
            </a:r>
            <a:r>
              <a:rPr sz="3250" b="0" dirty="0">
                <a:latin typeface="Calibri"/>
                <a:cs typeface="Calibri"/>
              </a:rPr>
              <a:t>One </a:t>
            </a:r>
            <a:r>
              <a:rPr sz="3250" b="0" spc="5" dirty="0">
                <a:latin typeface="Calibri"/>
                <a:cs typeface="Calibri"/>
              </a:rPr>
              <a:t>Time</a:t>
            </a:r>
            <a:r>
              <a:rPr sz="3250" b="0" spc="-60" dirty="0">
                <a:latin typeface="Calibri"/>
                <a:cs typeface="Calibri"/>
              </a:rPr>
              <a:t> </a:t>
            </a:r>
            <a:r>
              <a:rPr sz="3250" b="0" dirty="0">
                <a:latin typeface="Calibri"/>
                <a:cs typeface="Calibri"/>
              </a:rPr>
              <a:t>Pad</a:t>
            </a:r>
            <a:endParaRPr sz="325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00531" y="2270759"/>
            <a:ext cx="1894839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spc="5" dirty="0">
                <a:latin typeface="Calibri"/>
                <a:cs typeface="Calibri"/>
              </a:rPr>
              <a:t>XOR</a:t>
            </a:r>
            <a:r>
              <a:rPr sz="2450" spc="-25" dirty="0">
                <a:latin typeface="Calibri"/>
                <a:cs typeface="Calibri"/>
              </a:rPr>
              <a:t> </a:t>
            </a:r>
            <a:r>
              <a:rPr sz="2450" spc="5" dirty="0">
                <a:latin typeface="Calibri"/>
                <a:cs typeface="Calibri"/>
              </a:rPr>
              <a:t>operation</a:t>
            </a:r>
            <a:endParaRPr sz="245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88160" y="2926998"/>
            <a:ext cx="2537081" cy="261078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108703" y="2096516"/>
            <a:ext cx="944879" cy="11196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9247631" y="2214741"/>
            <a:ext cx="1063752" cy="106236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3465067" y="3537508"/>
            <a:ext cx="2479675" cy="2077085"/>
          </a:xfrm>
          <a:prstGeom prst="rect">
            <a:avLst/>
          </a:prstGeom>
        </p:spPr>
        <p:txBody>
          <a:bodyPr vert="horz" wrap="square" lIns="0" tIns="59055" rIns="0" bIns="0" rtlCol="0">
            <a:spAutoFit/>
          </a:bodyPr>
          <a:lstStyle/>
          <a:p>
            <a:pPr marL="219710">
              <a:lnSpc>
                <a:spcPct val="100000"/>
              </a:lnSpc>
              <a:spcBef>
                <a:spcPts val="465"/>
              </a:spcBef>
            </a:pPr>
            <a:r>
              <a:rPr sz="2450" spc="5" dirty="0">
                <a:solidFill>
                  <a:srgbClr val="0000CC"/>
                </a:solidFill>
                <a:latin typeface="Calibri"/>
                <a:cs typeface="Calibri"/>
              </a:rPr>
              <a:t>Plaintext:</a:t>
            </a:r>
            <a:r>
              <a:rPr sz="2450" dirty="0">
                <a:solidFill>
                  <a:srgbClr val="0000CC"/>
                </a:solidFill>
                <a:latin typeface="Calibri"/>
                <a:cs typeface="Calibri"/>
              </a:rPr>
              <a:t> </a:t>
            </a:r>
            <a:r>
              <a:rPr sz="2450" spc="5" dirty="0">
                <a:solidFill>
                  <a:srgbClr val="0000CC"/>
                </a:solidFill>
                <a:latin typeface="Calibri"/>
                <a:cs typeface="Calibri"/>
              </a:rPr>
              <a:t>100101</a:t>
            </a:r>
            <a:endParaRPr sz="2450">
              <a:latin typeface="Calibri"/>
              <a:cs typeface="Calibri"/>
            </a:endParaRPr>
          </a:p>
          <a:p>
            <a:pPr marL="1899285">
              <a:lnSpc>
                <a:spcPct val="100000"/>
              </a:lnSpc>
              <a:spcBef>
                <a:spcPts val="375"/>
              </a:spcBef>
            </a:pPr>
            <a:r>
              <a:rPr sz="2450" spc="10" dirty="0">
                <a:latin typeface="Calibri"/>
                <a:cs typeface="Calibri"/>
              </a:rPr>
              <a:t>+</a:t>
            </a:r>
            <a:endParaRPr sz="2450">
              <a:latin typeface="Calibri"/>
              <a:cs typeface="Calibri"/>
            </a:endParaRPr>
          </a:p>
          <a:p>
            <a:pPr marL="247015">
              <a:lnSpc>
                <a:spcPct val="100000"/>
              </a:lnSpc>
              <a:spcBef>
                <a:spcPts val="155"/>
              </a:spcBef>
              <a:tabLst>
                <a:tab pos="1512570" algn="l"/>
              </a:tabLst>
            </a:pPr>
            <a:r>
              <a:rPr sz="2450" spc="20" dirty="0">
                <a:solidFill>
                  <a:srgbClr val="00AF4F"/>
                </a:solidFill>
                <a:latin typeface="Calibri"/>
                <a:cs typeface="Calibri"/>
              </a:rPr>
              <a:t>K</a:t>
            </a:r>
            <a:r>
              <a:rPr sz="2450" spc="5" dirty="0">
                <a:solidFill>
                  <a:srgbClr val="00AF4F"/>
                </a:solidFill>
                <a:latin typeface="Calibri"/>
                <a:cs typeface="Calibri"/>
              </a:rPr>
              <a:t>e</a:t>
            </a:r>
            <a:r>
              <a:rPr sz="2450" spc="15" dirty="0">
                <a:solidFill>
                  <a:srgbClr val="00AF4F"/>
                </a:solidFill>
                <a:latin typeface="Calibri"/>
                <a:cs typeface="Calibri"/>
              </a:rPr>
              <a:t>y</a:t>
            </a:r>
            <a:r>
              <a:rPr sz="2450" spc="5" dirty="0">
                <a:solidFill>
                  <a:srgbClr val="00AF4F"/>
                </a:solidFill>
                <a:latin typeface="Calibri"/>
                <a:cs typeface="Calibri"/>
              </a:rPr>
              <a:t>:</a:t>
            </a:r>
            <a:r>
              <a:rPr sz="2450" dirty="0">
                <a:solidFill>
                  <a:srgbClr val="00AF4F"/>
                </a:solidFill>
                <a:latin typeface="Calibri"/>
                <a:cs typeface="Calibri"/>
              </a:rPr>
              <a:t>	</a:t>
            </a:r>
            <a:r>
              <a:rPr sz="2450" spc="5" dirty="0">
                <a:solidFill>
                  <a:srgbClr val="00AF4F"/>
                </a:solidFill>
                <a:latin typeface="Calibri"/>
                <a:cs typeface="Calibri"/>
              </a:rPr>
              <a:t>00110</a:t>
            </a:r>
            <a:r>
              <a:rPr sz="2450" spc="10" dirty="0">
                <a:solidFill>
                  <a:srgbClr val="00AF4F"/>
                </a:solidFill>
                <a:latin typeface="Calibri"/>
                <a:cs typeface="Calibri"/>
              </a:rPr>
              <a:t>1</a:t>
            </a:r>
            <a:endParaRPr sz="24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8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450" spc="5" dirty="0">
                <a:solidFill>
                  <a:srgbClr val="BF0000"/>
                </a:solidFill>
                <a:latin typeface="Calibri"/>
                <a:cs typeface="Calibri"/>
              </a:rPr>
              <a:t>Ciphertext: 101000</a:t>
            </a:r>
            <a:endParaRPr sz="245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312664" y="4115308"/>
            <a:ext cx="256540" cy="256540"/>
          </a:xfrm>
          <a:custGeom>
            <a:avLst/>
            <a:gdLst/>
            <a:ahLst/>
            <a:cxnLst/>
            <a:rect l="l" t="t" r="r" b="b"/>
            <a:pathLst>
              <a:path w="256539" h="256539">
                <a:moveTo>
                  <a:pt x="176784" y="246887"/>
                </a:moveTo>
                <a:lnTo>
                  <a:pt x="79248" y="246887"/>
                </a:lnTo>
                <a:lnTo>
                  <a:pt x="115824" y="256031"/>
                </a:lnTo>
                <a:lnTo>
                  <a:pt x="140208" y="256031"/>
                </a:lnTo>
                <a:lnTo>
                  <a:pt x="155448" y="252983"/>
                </a:lnTo>
                <a:lnTo>
                  <a:pt x="176784" y="246887"/>
                </a:lnTo>
                <a:close/>
              </a:path>
              <a:path w="256539" h="256539">
                <a:moveTo>
                  <a:pt x="115824" y="234695"/>
                </a:moveTo>
                <a:lnTo>
                  <a:pt x="57912" y="234695"/>
                </a:lnTo>
                <a:lnTo>
                  <a:pt x="76200" y="246887"/>
                </a:lnTo>
                <a:lnTo>
                  <a:pt x="179832" y="246887"/>
                </a:lnTo>
                <a:lnTo>
                  <a:pt x="193548" y="237743"/>
                </a:lnTo>
                <a:lnTo>
                  <a:pt x="128015" y="237743"/>
                </a:lnTo>
                <a:lnTo>
                  <a:pt x="115824" y="234695"/>
                </a:lnTo>
                <a:close/>
              </a:path>
              <a:path w="256539" h="256539">
                <a:moveTo>
                  <a:pt x="188975" y="216407"/>
                </a:moveTo>
                <a:lnTo>
                  <a:pt x="170687" y="228599"/>
                </a:lnTo>
                <a:lnTo>
                  <a:pt x="149351" y="234695"/>
                </a:lnTo>
                <a:lnTo>
                  <a:pt x="137160" y="237743"/>
                </a:lnTo>
                <a:lnTo>
                  <a:pt x="193548" y="237743"/>
                </a:lnTo>
                <a:lnTo>
                  <a:pt x="198120" y="234695"/>
                </a:lnTo>
                <a:lnTo>
                  <a:pt x="201168" y="234695"/>
                </a:lnTo>
                <a:lnTo>
                  <a:pt x="216408" y="219455"/>
                </a:lnTo>
                <a:lnTo>
                  <a:pt x="188975" y="219455"/>
                </a:lnTo>
                <a:lnTo>
                  <a:pt x="188975" y="216407"/>
                </a:lnTo>
                <a:close/>
              </a:path>
              <a:path w="256539" h="256539">
                <a:moveTo>
                  <a:pt x="67056" y="216407"/>
                </a:moveTo>
                <a:lnTo>
                  <a:pt x="67056" y="219455"/>
                </a:lnTo>
                <a:lnTo>
                  <a:pt x="39624" y="219455"/>
                </a:lnTo>
                <a:lnTo>
                  <a:pt x="54863" y="234695"/>
                </a:lnTo>
                <a:lnTo>
                  <a:pt x="106680" y="234695"/>
                </a:lnTo>
                <a:lnTo>
                  <a:pt x="85344" y="228599"/>
                </a:lnTo>
                <a:lnTo>
                  <a:pt x="67056" y="216407"/>
                </a:lnTo>
                <a:close/>
              </a:path>
              <a:path w="256539" h="256539">
                <a:moveTo>
                  <a:pt x="67056" y="36575"/>
                </a:moveTo>
                <a:lnTo>
                  <a:pt x="36575" y="36575"/>
                </a:lnTo>
                <a:lnTo>
                  <a:pt x="36575" y="39624"/>
                </a:lnTo>
                <a:lnTo>
                  <a:pt x="21336" y="54863"/>
                </a:lnTo>
                <a:lnTo>
                  <a:pt x="21336" y="57912"/>
                </a:lnTo>
                <a:lnTo>
                  <a:pt x="9144" y="76200"/>
                </a:lnTo>
                <a:lnTo>
                  <a:pt x="9144" y="79247"/>
                </a:lnTo>
                <a:lnTo>
                  <a:pt x="0" y="115824"/>
                </a:lnTo>
                <a:lnTo>
                  <a:pt x="0" y="143255"/>
                </a:lnTo>
                <a:lnTo>
                  <a:pt x="3048" y="155447"/>
                </a:lnTo>
                <a:lnTo>
                  <a:pt x="9144" y="176783"/>
                </a:lnTo>
                <a:lnTo>
                  <a:pt x="9144" y="179831"/>
                </a:lnTo>
                <a:lnTo>
                  <a:pt x="21336" y="198119"/>
                </a:lnTo>
                <a:lnTo>
                  <a:pt x="21336" y="201167"/>
                </a:lnTo>
                <a:lnTo>
                  <a:pt x="36575" y="219455"/>
                </a:lnTo>
                <a:lnTo>
                  <a:pt x="67056" y="219455"/>
                </a:lnTo>
                <a:lnTo>
                  <a:pt x="36575" y="188975"/>
                </a:lnTo>
                <a:lnTo>
                  <a:pt x="39624" y="188975"/>
                </a:lnTo>
                <a:lnTo>
                  <a:pt x="27432" y="170687"/>
                </a:lnTo>
                <a:lnTo>
                  <a:pt x="21336" y="149351"/>
                </a:lnTo>
                <a:lnTo>
                  <a:pt x="21336" y="140207"/>
                </a:lnTo>
                <a:lnTo>
                  <a:pt x="18287" y="128015"/>
                </a:lnTo>
                <a:lnTo>
                  <a:pt x="21336" y="115824"/>
                </a:lnTo>
                <a:lnTo>
                  <a:pt x="21336" y="106679"/>
                </a:lnTo>
                <a:lnTo>
                  <a:pt x="27432" y="85343"/>
                </a:lnTo>
                <a:lnTo>
                  <a:pt x="29173" y="85343"/>
                </a:lnTo>
                <a:lnTo>
                  <a:pt x="37882" y="70103"/>
                </a:lnTo>
                <a:lnTo>
                  <a:pt x="36575" y="70103"/>
                </a:lnTo>
                <a:lnTo>
                  <a:pt x="51815" y="51815"/>
                </a:lnTo>
                <a:lnTo>
                  <a:pt x="67056" y="36575"/>
                </a:lnTo>
                <a:close/>
              </a:path>
              <a:path w="256539" h="256539">
                <a:moveTo>
                  <a:pt x="248629" y="85343"/>
                </a:moveTo>
                <a:lnTo>
                  <a:pt x="228600" y="85343"/>
                </a:lnTo>
                <a:lnTo>
                  <a:pt x="234696" y="106679"/>
                </a:lnTo>
                <a:lnTo>
                  <a:pt x="234696" y="118871"/>
                </a:lnTo>
                <a:lnTo>
                  <a:pt x="237744" y="128015"/>
                </a:lnTo>
                <a:lnTo>
                  <a:pt x="234696" y="140207"/>
                </a:lnTo>
                <a:lnTo>
                  <a:pt x="234696" y="149351"/>
                </a:lnTo>
                <a:lnTo>
                  <a:pt x="228600" y="170687"/>
                </a:lnTo>
                <a:lnTo>
                  <a:pt x="216408" y="188975"/>
                </a:lnTo>
                <a:lnTo>
                  <a:pt x="219456" y="188975"/>
                </a:lnTo>
                <a:lnTo>
                  <a:pt x="188975" y="219455"/>
                </a:lnTo>
                <a:lnTo>
                  <a:pt x="219456" y="219455"/>
                </a:lnTo>
                <a:lnTo>
                  <a:pt x="234696" y="201167"/>
                </a:lnTo>
                <a:lnTo>
                  <a:pt x="234696" y="198119"/>
                </a:lnTo>
                <a:lnTo>
                  <a:pt x="246887" y="179831"/>
                </a:lnTo>
                <a:lnTo>
                  <a:pt x="246887" y="176783"/>
                </a:lnTo>
                <a:lnTo>
                  <a:pt x="256032" y="140207"/>
                </a:lnTo>
                <a:lnTo>
                  <a:pt x="256032" y="115824"/>
                </a:lnTo>
                <a:lnTo>
                  <a:pt x="252984" y="100583"/>
                </a:lnTo>
                <a:lnTo>
                  <a:pt x="248629" y="85343"/>
                </a:lnTo>
                <a:close/>
              </a:path>
              <a:path w="256539" h="256539">
                <a:moveTo>
                  <a:pt x="29173" y="85343"/>
                </a:moveTo>
                <a:lnTo>
                  <a:pt x="27432" y="85343"/>
                </a:lnTo>
                <a:lnTo>
                  <a:pt x="27432" y="88391"/>
                </a:lnTo>
                <a:lnTo>
                  <a:pt x="29173" y="85343"/>
                </a:lnTo>
                <a:close/>
              </a:path>
              <a:path w="256539" h="256539">
                <a:moveTo>
                  <a:pt x="216408" y="67055"/>
                </a:moveTo>
                <a:lnTo>
                  <a:pt x="228600" y="88391"/>
                </a:lnTo>
                <a:lnTo>
                  <a:pt x="228600" y="85343"/>
                </a:lnTo>
                <a:lnTo>
                  <a:pt x="248629" y="85343"/>
                </a:lnTo>
                <a:lnTo>
                  <a:pt x="246887" y="79247"/>
                </a:lnTo>
                <a:lnTo>
                  <a:pt x="246887" y="76200"/>
                </a:lnTo>
                <a:lnTo>
                  <a:pt x="242824" y="70103"/>
                </a:lnTo>
                <a:lnTo>
                  <a:pt x="219456" y="70103"/>
                </a:lnTo>
                <a:lnTo>
                  <a:pt x="216408" y="67055"/>
                </a:lnTo>
                <a:close/>
              </a:path>
              <a:path w="256539" h="256539">
                <a:moveTo>
                  <a:pt x="39624" y="67055"/>
                </a:moveTo>
                <a:lnTo>
                  <a:pt x="36575" y="70103"/>
                </a:lnTo>
                <a:lnTo>
                  <a:pt x="37882" y="70103"/>
                </a:lnTo>
                <a:lnTo>
                  <a:pt x="39624" y="67055"/>
                </a:lnTo>
                <a:close/>
              </a:path>
              <a:path w="256539" h="256539">
                <a:moveTo>
                  <a:pt x="219456" y="36575"/>
                </a:moveTo>
                <a:lnTo>
                  <a:pt x="188975" y="36575"/>
                </a:lnTo>
                <a:lnTo>
                  <a:pt x="204215" y="51815"/>
                </a:lnTo>
                <a:lnTo>
                  <a:pt x="219456" y="70103"/>
                </a:lnTo>
                <a:lnTo>
                  <a:pt x="242824" y="70103"/>
                </a:lnTo>
                <a:lnTo>
                  <a:pt x="234696" y="57912"/>
                </a:lnTo>
                <a:lnTo>
                  <a:pt x="234696" y="54863"/>
                </a:lnTo>
                <a:lnTo>
                  <a:pt x="219456" y="39624"/>
                </a:lnTo>
                <a:lnTo>
                  <a:pt x="219456" y="36575"/>
                </a:lnTo>
                <a:close/>
              </a:path>
              <a:path w="256539" h="256539">
                <a:moveTo>
                  <a:pt x="106680" y="21336"/>
                </a:moveTo>
                <a:lnTo>
                  <a:pt x="54863" y="21336"/>
                </a:lnTo>
                <a:lnTo>
                  <a:pt x="39624" y="36575"/>
                </a:lnTo>
                <a:lnTo>
                  <a:pt x="67056" y="36575"/>
                </a:lnTo>
                <a:lnTo>
                  <a:pt x="67056" y="39624"/>
                </a:lnTo>
                <a:lnTo>
                  <a:pt x="85344" y="27431"/>
                </a:lnTo>
                <a:lnTo>
                  <a:pt x="106680" y="21336"/>
                </a:lnTo>
                <a:close/>
              </a:path>
              <a:path w="256539" h="256539">
                <a:moveTo>
                  <a:pt x="201168" y="21336"/>
                </a:moveTo>
                <a:lnTo>
                  <a:pt x="149351" y="21336"/>
                </a:lnTo>
                <a:lnTo>
                  <a:pt x="170687" y="27431"/>
                </a:lnTo>
                <a:lnTo>
                  <a:pt x="188975" y="39624"/>
                </a:lnTo>
                <a:lnTo>
                  <a:pt x="188975" y="36575"/>
                </a:lnTo>
                <a:lnTo>
                  <a:pt x="216408" y="36575"/>
                </a:lnTo>
                <a:lnTo>
                  <a:pt x="201168" y="21336"/>
                </a:lnTo>
                <a:close/>
              </a:path>
              <a:path w="256539" h="256539">
                <a:moveTo>
                  <a:pt x="140208" y="0"/>
                </a:moveTo>
                <a:lnTo>
                  <a:pt x="115824" y="0"/>
                </a:lnTo>
                <a:lnTo>
                  <a:pt x="100584" y="3047"/>
                </a:lnTo>
                <a:lnTo>
                  <a:pt x="79248" y="9143"/>
                </a:lnTo>
                <a:lnTo>
                  <a:pt x="76200" y="12191"/>
                </a:lnTo>
                <a:lnTo>
                  <a:pt x="57912" y="21336"/>
                </a:lnTo>
                <a:lnTo>
                  <a:pt x="198120" y="21336"/>
                </a:lnTo>
                <a:lnTo>
                  <a:pt x="179832" y="12191"/>
                </a:lnTo>
                <a:lnTo>
                  <a:pt x="176784" y="9143"/>
                </a:lnTo>
                <a:lnTo>
                  <a:pt x="14020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5270253" y="4922520"/>
            <a:ext cx="339725" cy="18224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445"/>
              </a:lnSpc>
            </a:pPr>
            <a:r>
              <a:rPr sz="2450" dirty="0">
                <a:latin typeface="Calibri"/>
                <a:cs typeface="Calibri"/>
              </a:rPr>
              <a:t>=</a:t>
            </a:r>
            <a:endParaRPr sz="2450">
              <a:latin typeface="Calibri"/>
              <a:cs typeface="Calibri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6242303" y="5255259"/>
            <a:ext cx="2466340" cy="241300"/>
            <a:chOff x="6242303" y="5255259"/>
            <a:chExt cx="2466340" cy="241300"/>
          </a:xfrm>
        </p:grpSpPr>
        <p:sp>
          <p:nvSpPr>
            <p:cNvPr id="13" name="object 13"/>
            <p:cNvSpPr/>
            <p:nvPr/>
          </p:nvSpPr>
          <p:spPr>
            <a:xfrm>
              <a:off x="6254495" y="5279643"/>
              <a:ext cx="2441575" cy="192405"/>
            </a:xfrm>
            <a:custGeom>
              <a:avLst/>
              <a:gdLst/>
              <a:ahLst/>
              <a:cxnLst/>
              <a:rect l="l" t="t" r="r" b="b"/>
              <a:pathLst>
                <a:path w="2441575" h="192404">
                  <a:moveTo>
                    <a:pt x="2343911" y="0"/>
                  </a:moveTo>
                  <a:lnTo>
                    <a:pt x="2343911" y="48767"/>
                  </a:lnTo>
                  <a:lnTo>
                    <a:pt x="0" y="48767"/>
                  </a:lnTo>
                  <a:lnTo>
                    <a:pt x="0" y="143255"/>
                  </a:lnTo>
                  <a:lnTo>
                    <a:pt x="2343911" y="143255"/>
                  </a:lnTo>
                  <a:lnTo>
                    <a:pt x="2343911" y="192023"/>
                  </a:lnTo>
                  <a:lnTo>
                    <a:pt x="2441448" y="94487"/>
                  </a:lnTo>
                  <a:lnTo>
                    <a:pt x="2343911" y="0"/>
                  </a:lnTo>
                  <a:close/>
                </a:path>
              </a:pathLst>
            </a:custGeom>
            <a:solidFill>
              <a:srgbClr val="B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6242303" y="5255259"/>
              <a:ext cx="2466340" cy="241300"/>
            </a:xfrm>
            <a:custGeom>
              <a:avLst/>
              <a:gdLst/>
              <a:ahLst/>
              <a:cxnLst/>
              <a:rect l="l" t="t" r="r" b="b"/>
              <a:pathLst>
                <a:path w="2466340" h="241300">
                  <a:moveTo>
                    <a:pt x="2346960" y="167639"/>
                  </a:moveTo>
                  <a:lnTo>
                    <a:pt x="2346960" y="240791"/>
                  </a:lnTo>
                  <a:lnTo>
                    <a:pt x="2370734" y="216407"/>
                  </a:lnTo>
                  <a:lnTo>
                    <a:pt x="2365248" y="216407"/>
                  </a:lnTo>
                  <a:lnTo>
                    <a:pt x="2350007" y="210312"/>
                  </a:lnTo>
                  <a:lnTo>
                    <a:pt x="2365248" y="194580"/>
                  </a:lnTo>
                  <a:lnTo>
                    <a:pt x="2365248" y="179831"/>
                  </a:lnTo>
                  <a:lnTo>
                    <a:pt x="2356104" y="179831"/>
                  </a:lnTo>
                  <a:lnTo>
                    <a:pt x="2346960" y="167639"/>
                  </a:lnTo>
                  <a:close/>
                </a:path>
                <a:path w="2466340" h="241300">
                  <a:moveTo>
                    <a:pt x="2365248" y="194580"/>
                  </a:moveTo>
                  <a:lnTo>
                    <a:pt x="2350007" y="210312"/>
                  </a:lnTo>
                  <a:lnTo>
                    <a:pt x="2365248" y="216407"/>
                  </a:lnTo>
                  <a:lnTo>
                    <a:pt x="2365248" y="194580"/>
                  </a:lnTo>
                  <a:close/>
                </a:path>
                <a:path w="2466340" h="241300">
                  <a:moveTo>
                    <a:pt x="2437114" y="120395"/>
                  </a:moveTo>
                  <a:lnTo>
                    <a:pt x="2365248" y="194580"/>
                  </a:lnTo>
                  <a:lnTo>
                    <a:pt x="2365248" y="216407"/>
                  </a:lnTo>
                  <a:lnTo>
                    <a:pt x="2370734" y="216407"/>
                  </a:lnTo>
                  <a:lnTo>
                    <a:pt x="2456916" y="128015"/>
                  </a:lnTo>
                  <a:lnTo>
                    <a:pt x="2444496" y="128015"/>
                  </a:lnTo>
                  <a:lnTo>
                    <a:pt x="2437114" y="120395"/>
                  </a:lnTo>
                  <a:close/>
                </a:path>
                <a:path w="2466340" h="241300">
                  <a:moveTo>
                    <a:pt x="2346960" y="60959"/>
                  </a:moveTo>
                  <a:lnTo>
                    <a:pt x="0" y="60959"/>
                  </a:lnTo>
                  <a:lnTo>
                    <a:pt x="0" y="179831"/>
                  </a:lnTo>
                  <a:lnTo>
                    <a:pt x="2346960" y="179831"/>
                  </a:lnTo>
                  <a:lnTo>
                    <a:pt x="2346960" y="167639"/>
                  </a:lnTo>
                  <a:lnTo>
                    <a:pt x="21336" y="167639"/>
                  </a:lnTo>
                  <a:lnTo>
                    <a:pt x="12192" y="158495"/>
                  </a:lnTo>
                  <a:lnTo>
                    <a:pt x="21336" y="158495"/>
                  </a:lnTo>
                  <a:lnTo>
                    <a:pt x="21336" y="82295"/>
                  </a:lnTo>
                  <a:lnTo>
                    <a:pt x="12192" y="82295"/>
                  </a:lnTo>
                  <a:lnTo>
                    <a:pt x="21336" y="73151"/>
                  </a:lnTo>
                  <a:lnTo>
                    <a:pt x="2346960" y="73151"/>
                  </a:lnTo>
                  <a:lnTo>
                    <a:pt x="2346960" y="60959"/>
                  </a:lnTo>
                  <a:close/>
                </a:path>
                <a:path w="2466340" h="241300">
                  <a:moveTo>
                    <a:pt x="2365248" y="158495"/>
                  </a:moveTo>
                  <a:lnTo>
                    <a:pt x="21336" y="158495"/>
                  </a:lnTo>
                  <a:lnTo>
                    <a:pt x="21336" y="167639"/>
                  </a:lnTo>
                  <a:lnTo>
                    <a:pt x="2346960" y="167639"/>
                  </a:lnTo>
                  <a:lnTo>
                    <a:pt x="2356104" y="179831"/>
                  </a:lnTo>
                  <a:lnTo>
                    <a:pt x="2365248" y="179831"/>
                  </a:lnTo>
                  <a:lnTo>
                    <a:pt x="2365248" y="158495"/>
                  </a:lnTo>
                  <a:close/>
                </a:path>
                <a:path w="2466340" h="241300">
                  <a:moveTo>
                    <a:pt x="21336" y="158495"/>
                  </a:moveTo>
                  <a:lnTo>
                    <a:pt x="12192" y="158495"/>
                  </a:lnTo>
                  <a:lnTo>
                    <a:pt x="21336" y="167639"/>
                  </a:lnTo>
                  <a:lnTo>
                    <a:pt x="21336" y="158495"/>
                  </a:lnTo>
                  <a:close/>
                </a:path>
                <a:path w="2466340" h="241300">
                  <a:moveTo>
                    <a:pt x="2444496" y="112775"/>
                  </a:moveTo>
                  <a:lnTo>
                    <a:pt x="2437114" y="120395"/>
                  </a:lnTo>
                  <a:lnTo>
                    <a:pt x="2444496" y="128015"/>
                  </a:lnTo>
                  <a:lnTo>
                    <a:pt x="2444496" y="112775"/>
                  </a:lnTo>
                  <a:close/>
                </a:path>
                <a:path w="2466340" h="241300">
                  <a:moveTo>
                    <a:pt x="2459735" y="112775"/>
                  </a:moveTo>
                  <a:lnTo>
                    <a:pt x="2444496" y="112775"/>
                  </a:lnTo>
                  <a:lnTo>
                    <a:pt x="2444496" y="128015"/>
                  </a:lnTo>
                  <a:lnTo>
                    <a:pt x="2456916" y="128015"/>
                  </a:lnTo>
                  <a:lnTo>
                    <a:pt x="2465831" y="118871"/>
                  </a:lnTo>
                  <a:lnTo>
                    <a:pt x="2459735" y="112775"/>
                  </a:lnTo>
                  <a:close/>
                </a:path>
                <a:path w="2466340" h="241300">
                  <a:moveTo>
                    <a:pt x="2371344" y="24383"/>
                  </a:moveTo>
                  <a:lnTo>
                    <a:pt x="2365248" y="24383"/>
                  </a:lnTo>
                  <a:lnTo>
                    <a:pt x="2365248" y="46211"/>
                  </a:lnTo>
                  <a:lnTo>
                    <a:pt x="2437114" y="120395"/>
                  </a:lnTo>
                  <a:lnTo>
                    <a:pt x="2444496" y="112775"/>
                  </a:lnTo>
                  <a:lnTo>
                    <a:pt x="2459735" y="112775"/>
                  </a:lnTo>
                  <a:lnTo>
                    <a:pt x="2371344" y="24383"/>
                  </a:lnTo>
                  <a:close/>
                </a:path>
                <a:path w="2466340" h="241300">
                  <a:moveTo>
                    <a:pt x="21336" y="73151"/>
                  </a:moveTo>
                  <a:lnTo>
                    <a:pt x="12192" y="82295"/>
                  </a:lnTo>
                  <a:lnTo>
                    <a:pt x="21336" y="82295"/>
                  </a:lnTo>
                  <a:lnTo>
                    <a:pt x="21336" y="73151"/>
                  </a:lnTo>
                  <a:close/>
                </a:path>
                <a:path w="2466340" h="241300">
                  <a:moveTo>
                    <a:pt x="2365248" y="60959"/>
                  </a:moveTo>
                  <a:lnTo>
                    <a:pt x="2356104" y="60959"/>
                  </a:lnTo>
                  <a:lnTo>
                    <a:pt x="2346960" y="73151"/>
                  </a:lnTo>
                  <a:lnTo>
                    <a:pt x="21336" y="73151"/>
                  </a:lnTo>
                  <a:lnTo>
                    <a:pt x="21336" y="82295"/>
                  </a:lnTo>
                  <a:lnTo>
                    <a:pt x="2365248" y="82295"/>
                  </a:lnTo>
                  <a:lnTo>
                    <a:pt x="2365248" y="60959"/>
                  </a:lnTo>
                  <a:close/>
                </a:path>
                <a:path w="2466340" h="241300">
                  <a:moveTo>
                    <a:pt x="2346960" y="0"/>
                  </a:moveTo>
                  <a:lnTo>
                    <a:pt x="2346960" y="73151"/>
                  </a:lnTo>
                  <a:lnTo>
                    <a:pt x="2356104" y="60959"/>
                  </a:lnTo>
                  <a:lnTo>
                    <a:pt x="2365248" y="60959"/>
                  </a:lnTo>
                  <a:lnTo>
                    <a:pt x="2365248" y="46211"/>
                  </a:lnTo>
                  <a:lnTo>
                    <a:pt x="2350007" y="30479"/>
                  </a:lnTo>
                  <a:lnTo>
                    <a:pt x="2365248" y="24383"/>
                  </a:lnTo>
                  <a:lnTo>
                    <a:pt x="2371344" y="24383"/>
                  </a:lnTo>
                  <a:lnTo>
                    <a:pt x="2346960" y="0"/>
                  </a:lnTo>
                  <a:close/>
                </a:path>
                <a:path w="2466340" h="241300">
                  <a:moveTo>
                    <a:pt x="2365248" y="24383"/>
                  </a:moveTo>
                  <a:lnTo>
                    <a:pt x="2350007" y="30479"/>
                  </a:lnTo>
                  <a:lnTo>
                    <a:pt x="2365248" y="46211"/>
                  </a:lnTo>
                  <a:lnTo>
                    <a:pt x="2365248" y="2438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9015476" y="4370832"/>
            <a:ext cx="977265" cy="117030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20"/>
              </a:spcBef>
            </a:pPr>
            <a:r>
              <a:rPr sz="2450" spc="5" dirty="0">
                <a:solidFill>
                  <a:srgbClr val="00AF4F"/>
                </a:solidFill>
                <a:latin typeface="Calibri"/>
                <a:cs typeface="Calibri"/>
              </a:rPr>
              <a:t>00110</a:t>
            </a:r>
            <a:r>
              <a:rPr sz="2450" spc="10" dirty="0">
                <a:solidFill>
                  <a:srgbClr val="00AF4F"/>
                </a:solidFill>
                <a:latin typeface="Calibri"/>
                <a:cs typeface="Calibri"/>
              </a:rPr>
              <a:t>1</a:t>
            </a:r>
            <a:endParaRPr sz="2450">
              <a:latin typeface="Calibri"/>
              <a:cs typeface="Calibri"/>
            </a:endParaRPr>
          </a:p>
          <a:p>
            <a:pPr marL="12700" marR="5080" indent="88265" algn="ctr">
              <a:lnSpc>
                <a:spcPts val="3050"/>
              </a:lnSpc>
              <a:spcBef>
                <a:spcPts val="70"/>
              </a:spcBef>
            </a:pPr>
            <a:r>
              <a:rPr sz="2450" spc="10" dirty="0">
                <a:latin typeface="Calibri"/>
                <a:cs typeface="Calibri"/>
              </a:rPr>
              <a:t>+     </a:t>
            </a:r>
            <a:r>
              <a:rPr sz="2450" spc="5" dirty="0">
                <a:solidFill>
                  <a:srgbClr val="BF0000"/>
                </a:solidFill>
                <a:latin typeface="Calibri"/>
                <a:cs typeface="Calibri"/>
              </a:rPr>
              <a:t>10100</a:t>
            </a:r>
            <a:r>
              <a:rPr sz="2450" spc="10" dirty="0">
                <a:solidFill>
                  <a:srgbClr val="BF0000"/>
                </a:solidFill>
                <a:latin typeface="Calibri"/>
                <a:cs typeface="Calibri"/>
              </a:rPr>
              <a:t>0</a:t>
            </a:r>
            <a:endParaRPr sz="2450">
              <a:latin typeface="Calibri"/>
              <a:cs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9418319" y="4868164"/>
            <a:ext cx="256540" cy="256540"/>
          </a:xfrm>
          <a:custGeom>
            <a:avLst/>
            <a:gdLst/>
            <a:ahLst/>
            <a:cxnLst/>
            <a:rect l="l" t="t" r="r" b="b"/>
            <a:pathLst>
              <a:path w="256540" h="256539">
                <a:moveTo>
                  <a:pt x="140207" y="252984"/>
                </a:moveTo>
                <a:lnTo>
                  <a:pt x="115824" y="252984"/>
                </a:lnTo>
                <a:lnTo>
                  <a:pt x="128015" y="256031"/>
                </a:lnTo>
                <a:lnTo>
                  <a:pt x="140207" y="252984"/>
                </a:lnTo>
                <a:close/>
              </a:path>
              <a:path w="256540" h="256539">
                <a:moveTo>
                  <a:pt x="152400" y="0"/>
                </a:moveTo>
                <a:lnTo>
                  <a:pt x="100583" y="0"/>
                </a:lnTo>
                <a:lnTo>
                  <a:pt x="79248" y="9143"/>
                </a:lnTo>
                <a:lnTo>
                  <a:pt x="76200" y="9143"/>
                </a:lnTo>
                <a:lnTo>
                  <a:pt x="36575" y="36575"/>
                </a:lnTo>
                <a:lnTo>
                  <a:pt x="9144" y="76200"/>
                </a:lnTo>
                <a:lnTo>
                  <a:pt x="0" y="100584"/>
                </a:lnTo>
                <a:lnTo>
                  <a:pt x="0" y="140208"/>
                </a:lnTo>
                <a:lnTo>
                  <a:pt x="9144" y="176784"/>
                </a:lnTo>
                <a:lnTo>
                  <a:pt x="21335" y="198119"/>
                </a:lnTo>
                <a:lnTo>
                  <a:pt x="36575" y="216408"/>
                </a:lnTo>
                <a:lnTo>
                  <a:pt x="54863" y="231648"/>
                </a:lnTo>
                <a:lnTo>
                  <a:pt x="54863" y="234696"/>
                </a:lnTo>
                <a:lnTo>
                  <a:pt x="76200" y="243840"/>
                </a:lnTo>
                <a:lnTo>
                  <a:pt x="79248" y="243840"/>
                </a:lnTo>
                <a:lnTo>
                  <a:pt x="100583" y="252984"/>
                </a:lnTo>
                <a:lnTo>
                  <a:pt x="152400" y="252984"/>
                </a:lnTo>
                <a:lnTo>
                  <a:pt x="176783" y="243840"/>
                </a:lnTo>
                <a:lnTo>
                  <a:pt x="198120" y="234696"/>
                </a:lnTo>
                <a:lnTo>
                  <a:pt x="115824" y="234696"/>
                </a:lnTo>
                <a:lnTo>
                  <a:pt x="103631" y="231648"/>
                </a:lnTo>
                <a:lnTo>
                  <a:pt x="82296" y="225552"/>
                </a:lnTo>
                <a:lnTo>
                  <a:pt x="85344" y="225552"/>
                </a:lnTo>
                <a:lnTo>
                  <a:pt x="67055" y="216408"/>
                </a:lnTo>
                <a:lnTo>
                  <a:pt x="52425" y="204216"/>
                </a:lnTo>
                <a:lnTo>
                  <a:pt x="51815" y="204216"/>
                </a:lnTo>
                <a:lnTo>
                  <a:pt x="48768" y="201168"/>
                </a:lnTo>
                <a:lnTo>
                  <a:pt x="49275" y="201168"/>
                </a:lnTo>
                <a:lnTo>
                  <a:pt x="39115" y="188975"/>
                </a:lnTo>
                <a:lnTo>
                  <a:pt x="36575" y="188975"/>
                </a:lnTo>
                <a:lnTo>
                  <a:pt x="28738" y="170687"/>
                </a:lnTo>
                <a:lnTo>
                  <a:pt x="27431" y="170687"/>
                </a:lnTo>
                <a:lnTo>
                  <a:pt x="21335" y="146304"/>
                </a:lnTo>
                <a:lnTo>
                  <a:pt x="18287" y="137160"/>
                </a:lnTo>
                <a:lnTo>
                  <a:pt x="18287" y="115824"/>
                </a:lnTo>
                <a:lnTo>
                  <a:pt x="21335" y="103631"/>
                </a:lnTo>
                <a:lnTo>
                  <a:pt x="27431" y="82296"/>
                </a:lnTo>
                <a:lnTo>
                  <a:pt x="28738" y="82296"/>
                </a:lnTo>
                <a:lnTo>
                  <a:pt x="36575" y="64008"/>
                </a:lnTo>
                <a:lnTo>
                  <a:pt x="39115" y="64008"/>
                </a:lnTo>
                <a:lnTo>
                  <a:pt x="49275" y="51816"/>
                </a:lnTo>
                <a:lnTo>
                  <a:pt x="48768" y="51816"/>
                </a:lnTo>
                <a:lnTo>
                  <a:pt x="51815" y="48768"/>
                </a:lnTo>
                <a:lnTo>
                  <a:pt x="52425" y="48768"/>
                </a:lnTo>
                <a:lnTo>
                  <a:pt x="67055" y="36575"/>
                </a:lnTo>
                <a:lnTo>
                  <a:pt x="85344" y="27431"/>
                </a:lnTo>
                <a:lnTo>
                  <a:pt x="82296" y="27431"/>
                </a:lnTo>
                <a:lnTo>
                  <a:pt x="106679" y="21336"/>
                </a:lnTo>
                <a:lnTo>
                  <a:pt x="115824" y="18287"/>
                </a:lnTo>
                <a:lnTo>
                  <a:pt x="192785" y="18287"/>
                </a:lnTo>
                <a:lnTo>
                  <a:pt x="176783" y="9143"/>
                </a:lnTo>
                <a:lnTo>
                  <a:pt x="152400" y="0"/>
                </a:lnTo>
                <a:close/>
              </a:path>
              <a:path w="256540" h="256539">
                <a:moveTo>
                  <a:pt x="216407" y="216408"/>
                </a:moveTo>
                <a:lnTo>
                  <a:pt x="188975" y="216408"/>
                </a:lnTo>
                <a:lnTo>
                  <a:pt x="167639" y="225552"/>
                </a:lnTo>
                <a:lnTo>
                  <a:pt x="170687" y="225552"/>
                </a:lnTo>
                <a:lnTo>
                  <a:pt x="149351" y="231648"/>
                </a:lnTo>
                <a:lnTo>
                  <a:pt x="137159" y="234696"/>
                </a:lnTo>
                <a:lnTo>
                  <a:pt x="198120" y="234696"/>
                </a:lnTo>
                <a:lnTo>
                  <a:pt x="198120" y="231648"/>
                </a:lnTo>
                <a:lnTo>
                  <a:pt x="216407" y="216408"/>
                </a:lnTo>
                <a:close/>
              </a:path>
              <a:path w="256540" h="256539">
                <a:moveTo>
                  <a:pt x="204215" y="201168"/>
                </a:moveTo>
                <a:lnTo>
                  <a:pt x="185927" y="216408"/>
                </a:lnTo>
                <a:lnTo>
                  <a:pt x="219455" y="216408"/>
                </a:lnTo>
                <a:lnTo>
                  <a:pt x="227583" y="204216"/>
                </a:lnTo>
                <a:lnTo>
                  <a:pt x="204215" y="204216"/>
                </a:lnTo>
                <a:lnTo>
                  <a:pt x="204215" y="201168"/>
                </a:lnTo>
                <a:close/>
              </a:path>
              <a:path w="256540" h="256539">
                <a:moveTo>
                  <a:pt x="48768" y="201168"/>
                </a:moveTo>
                <a:lnTo>
                  <a:pt x="51815" y="204216"/>
                </a:lnTo>
                <a:lnTo>
                  <a:pt x="50430" y="202553"/>
                </a:lnTo>
                <a:lnTo>
                  <a:pt x="48768" y="201168"/>
                </a:lnTo>
                <a:close/>
              </a:path>
              <a:path w="256540" h="256539">
                <a:moveTo>
                  <a:pt x="50430" y="202553"/>
                </a:moveTo>
                <a:lnTo>
                  <a:pt x="51815" y="204216"/>
                </a:lnTo>
                <a:lnTo>
                  <a:pt x="52425" y="204216"/>
                </a:lnTo>
                <a:lnTo>
                  <a:pt x="50430" y="202553"/>
                </a:lnTo>
                <a:close/>
              </a:path>
              <a:path w="256540" h="256539">
                <a:moveTo>
                  <a:pt x="216407" y="185928"/>
                </a:moveTo>
                <a:lnTo>
                  <a:pt x="204215" y="204216"/>
                </a:lnTo>
                <a:lnTo>
                  <a:pt x="227583" y="204216"/>
                </a:lnTo>
                <a:lnTo>
                  <a:pt x="231648" y="198119"/>
                </a:lnTo>
                <a:lnTo>
                  <a:pt x="234696" y="198119"/>
                </a:lnTo>
                <a:lnTo>
                  <a:pt x="238614" y="188975"/>
                </a:lnTo>
                <a:lnTo>
                  <a:pt x="216407" y="188975"/>
                </a:lnTo>
                <a:lnTo>
                  <a:pt x="216407" y="185928"/>
                </a:lnTo>
                <a:close/>
              </a:path>
              <a:path w="256540" h="256539">
                <a:moveTo>
                  <a:pt x="49275" y="201168"/>
                </a:moveTo>
                <a:lnTo>
                  <a:pt x="48768" y="201168"/>
                </a:lnTo>
                <a:lnTo>
                  <a:pt x="50430" y="202553"/>
                </a:lnTo>
                <a:lnTo>
                  <a:pt x="49275" y="201168"/>
                </a:lnTo>
                <a:close/>
              </a:path>
              <a:path w="256540" h="256539">
                <a:moveTo>
                  <a:pt x="36575" y="185928"/>
                </a:moveTo>
                <a:lnTo>
                  <a:pt x="36575" y="188975"/>
                </a:lnTo>
                <a:lnTo>
                  <a:pt x="39115" y="188975"/>
                </a:lnTo>
                <a:lnTo>
                  <a:pt x="36575" y="185928"/>
                </a:lnTo>
                <a:close/>
              </a:path>
              <a:path w="256540" h="256539">
                <a:moveTo>
                  <a:pt x="247268" y="167640"/>
                </a:moveTo>
                <a:lnTo>
                  <a:pt x="228600" y="167640"/>
                </a:lnTo>
                <a:lnTo>
                  <a:pt x="216407" y="188975"/>
                </a:lnTo>
                <a:lnTo>
                  <a:pt x="238614" y="188975"/>
                </a:lnTo>
                <a:lnTo>
                  <a:pt x="243839" y="176784"/>
                </a:lnTo>
                <a:lnTo>
                  <a:pt x="247268" y="167640"/>
                </a:lnTo>
                <a:close/>
              </a:path>
              <a:path w="256540" h="256539">
                <a:moveTo>
                  <a:pt x="27431" y="167640"/>
                </a:moveTo>
                <a:lnTo>
                  <a:pt x="27431" y="170687"/>
                </a:lnTo>
                <a:lnTo>
                  <a:pt x="28738" y="170687"/>
                </a:lnTo>
                <a:lnTo>
                  <a:pt x="27431" y="167640"/>
                </a:lnTo>
                <a:close/>
              </a:path>
              <a:path w="256540" h="256539">
                <a:moveTo>
                  <a:pt x="225551" y="82296"/>
                </a:moveTo>
                <a:lnTo>
                  <a:pt x="234696" y="106680"/>
                </a:lnTo>
                <a:lnTo>
                  <a:pt x="234696" y="137160"/>
                </a:lnTo>
                <a:lnTo>
                  <a:pt x="231648" y="149352"/>
                </a:lnTo>
                <a:lnTo>
                  <a:pt x="225551" y="170687"/>
                </a:lnTo>
                <a:lnTo>
                  <a:pt x="228600" y="167640"/>
                </a:lnTo>
                <a:lnTo>
                  <a:pt x="247268" y="167640"/>
                </a:lnTo>
                <a:lnTo>
                  <a:pt x="252983" y="152400"/>
                </a:lnTo>
                <a:lnTo>
                  <a:pt x="252983" y="140208"/>
                </a:lnTo>
                <a:lnTo>
                  <a:pt x="256031" y="124968"/>
                </a:lnTo>
                <a:lnTo>
                  <a:pt x="252983" y="112775"/>
                </a:lnTo>
                <a:lnTo>
                  <a:pt x="252983" y="100584"/>
                </a:lnTo>
                <a:lnTo>
                  <a:pt x="247268" y="85343"/>
                </a:lnTo>
                <a:lnTo>
                  <a:pt x="228600" y="85343"/>
                </a:lnTo>
                <a:lnTo>
                  <a:pt x="225551" y="82296"/>
                </a:lnTo>
                <a:close/>
              </a:path>
              <a:path w="256540" h="256539">
                <a:moveTo>
                  <a:pt x="28738" y="82296"/>
                </a:moveTo>
                <a:lnTo>
                  <a:pt x="27431" y="82296"/>
                </a:lnTo>
                <a:lnTo>
                  <a:pt x="27431" y="85343"/>
                </a:lnTo>
                <a:lnTo>
                  <a:pt x="28738" y="82296"/>
                </a:lnTo>
                <a:close/>
              </a:path>
              <a:path w="256540" h="256539">
                <a:moveTo>
                  <a:pt x="238614" y="64008"/>
                </a:moveTo>
                <a:lnTo>
                  <a:pt x="216407" y="64008"/>
                </a:lnTo>
                <a:lnTo>
                  <a:pt x="228600" y="85343"/>
                </a:lnTo>
                <a:lnTo>
                  <a:pt x="247268" y="85343"/>
                </a:lnTo>
                <a:lnTo>
                  <a:pt x="243839" y="76200"/>
                </a:lnTo>
                <a:lnTo>
                  <a:pt x="238614" y="64008"/>
                </a:lnTo>
                <a:close/>
              </a:path>
              <a:path w="256540" h="256539">
                <a:moveTo>
                  <a:pt x="39115" y="64008"/>
                </a:moveTo>
                <a:lnTo>
                  <a:pt x="36575" y="64008"/>
                </a:lnTo>
                <a:lnTo>
                  <a:pt x="36575" y="67056"/>
                </a:lnTo>
                <a:lnTo>
                  <a:pt x="39115" y="64008"/>
                </a:lnTo>
                <a:close/>
              </a:path>
              <a:path w="256540" h="256539">
                <a:moveTo>
                  <a:pt x="227583" y="48768"/>
                </a:moveTo>
                <a:lnTo>
                  <a:pt x="204215" y="48768"/>
                </a:lnTo>
                <a:lnTo>
                  <a:pt x="216407" y="67056"/>
                </a:lnTo>
                <a:lnTo>
                  <a:pt x="216407" y="64008"/>
                </a:lnTo>
                <a:lnTo>
                  <a:pt x="238614" y="64008"/>
                </a:lnTo>
                <a:lnTo>
                  <a:pt x="234696" y="54863"/>
                </a:lnTo>
                <a:lnTo>
                  <a:pt x="231648" y="54863"/>
                </a:lnTo>
                <a:lnTo>
                  <a:pt x="227583" y="48768"/>
                </a:lnTo>
                <a:close/>
              </a:path>
              <a:path w="256540" h="256539">
                <a:moveTo>
                  <a:pt x="51815" y="48768"/>
                </a:moveTo>
                <a:lnTo>
                  <a:pt x="48768" y="51816"/>
                </a:lnTo>
                <a:lnTo>
                  <a:pt x="50430" y="50430"/>
                </a:lnTo>
                <a:lnTo>
                  <a:pt x="51815" y="48768"/>
                </a:lnTo>
                <a:close/>
              </a:path>
              <a:path w="256540" h="256539">
                <a:moveTo>
                  <a:pt x="50430" y="50430"/>
                </a:moveTo>
                <a:lnTo>
                  <a:pt x="48768" y="51816"/>
                </a:lnTo>
                <a:lnTo>
                  <a:pt x="49275" y="51816"/>
                </a:lnTo>
                <a:lnTo>
                  <a:pt x="50430" y="50430"/>
                </a:lnTo>
                <a:close/>
              </a:path>
              <a:path w="256540" h="256539">
                <a:moveTo>
                  <a:pt x="219455" y="36575"/>
                </a:moveTo>
                <a:lnTo>
                  <a:pt x="185927" y="36575"/>
                </a:lnTo>
                <a:lnTo>
                  <a:pt x="204215" y="51816"/>
                </a:lnTo>
                <a:lnTo>
                  <a:pt x="204215" y="48768"/>
                </a:lnTo>
                <a:lnTo>
                  <a:pt x="227583" y="48768"/>
                </a:lnTo>
                <a:lnTo>
                  <a:pt x="219455" y="36575"/>
                </a:lnTo>
                <a:close/>
              </a:path>
              <a:path w="256540" h="256539">
                <a:moveTo>
                  <a:pt x="52425" y="48768"/>
                </a:moveTo>
                <a:lnTo>
                  <a:pt x="51815" y="48768"/>
                </a:lnTo>
                <a:lnTo>
                  <a:pt x="50430" y="50430"/>
                </a:lnTo>
                <a:lnTo>
                  <a:pt x="52425" y="48768"/>
                </a:lnTo>
                <a:close/>
              </a:path>
              <a:path w="256540" h="256539">
                <a:moveTo>
                  <a:pt x="192785" y="18287"/>
                </a:moveTo>
                <a:lnTo>
                  <a:pt x="137159" y="18287"/>
                </a:lnTo>
                <a:lnTo>
                  <a:pt x="149351" y="21336"/>
                </a:lnTo>
                <a:lnTo>
                  <a:pt x="170687" y="27431"/>
                </a:lnTo>
                <a:lnTo>
                  <a:pt x="167639" y="27431"/>
                </a:lnTo>
                <a:lnTo>
                  <a:pt x="188975" y="36575"/>
                </a:lnTo>
                <a:lnTo>
                  <a:pt x="216407" y="36575"/>
                </a:lnTo>
                <a:lnTo>
                  <a:pt x="198120" y="21336"/>
                </a:lnTo>
                <a:lnTo>
                  <a:pt x="192785" y="1828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9345429" y="4148328"/>
            <a:ext cx="339725" cy="18224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445"/>
              </a:lnSpc>
            </a:pPr>
            <a:r>
              <a:rPr sz="2450" dirty="0">
                <a:latin typeface="Calibri"/>
                <a:cs typeface="Calibri"/>
              </a:rPr>
              <a:t>=</a:t>
            </a:r>
            <a:endParaRPr sz="245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9009380" y="3608832"/>
            <a:ext cx="977265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spc="5" dirty="0">
                <a:solidFill>
                  <a:srgbClr val="0000CC"/>
                </a:solidFill>
                <a:latin typeface="Calibri"/>
                <a:cs typeface="Calibri"/>
              </a:rPr>
              <a:t>10010</a:t>
            </a:r>
            <a:r>
              <a:rPr sz="2450" spc="10" dirty="0">
                <a:solidFill>
                  <a:srgbClr val="0000CC"/>
                </a:solidFill>
                <a:latin typeface="Calibri"/>
                <a:cs typeface="Calibri"/>
              </a:rPr>
              <a:t>1</a:t>
            </a:r>
            <a:endParaRPr sz="2450">
              <a:latin typeface="Calibri"/>
              <a:cs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6507480" y="4029964"/>
            <a:ext cx="1770887" cy="117348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1450339" y="5797296"/>
            <a:ext cx="7743190" cy="101600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588645" indent="-576580">
              <a:lnSpc>
                <a:spcPct val="100000"/>
              </a:lnSpc>
              <a:spcBef>
                <a:spcPts val="110"/>
              </a:spcBef>
              <a:buAutoNum type="arabicPeriod"/>
              <a:tabLst>
                <a:tab pos="588645" algn="l"/>
                <a:tab pos="589280" algn="l"/>
              </a:tabLst>
            </a:pPr>
            <a:r>
              <a:rPr sz="2150" spc="-15" dirty="0">
                <a:solidFill>
                  <a:srgbClr val="0000CC"/>
                </a:solidFill>
                <a:latin typeface="Calibri"/>
                <a:cs typeface="Calibri"/>
              </a:rPr>
              <a:t>Perfect </a:t>
            </a:r>
            <a:r>
              <a:rPr sz="2150" spc="-5" dirty="0">
                <a:solidFill>
                  <a:srgbClr val="0000CC"/>
                </a:solidFill>
                <a:latin typeface="Calibri"/>
                <a:cs typeface="Calibri"/>
              </a:rPr>
              <a:t>confidentiality! </a:t>
            </a:r>
            <a:r>
              <a:rPr sz="2150" spc="-10" dirty="0">
                <a:solidFill>
                  <a:srgbClr val="0000CC"/>
                </a:solidFill>
                <a:latin typeface="Calibri"/>
                <a:cs typeface="Calibri"/>
              </a:rPr>
              <a:t>(What </a:t>
            </a:r>
            <a:r>
              <a:rPr sz="2150" spc="-5" dirty="0">
                <a:solidFill>
                  <a:srgbClr val="0000CC"/>
                </a:solidFill>
                <a:latin typeface="Calibri"/>
                <a:cs typeface="Calibri"/>
              </a:rPr>
              <a:t>about integrity </a:t>
            </a:r>
            <a:r>
              <a:rPr sz="2150" dirty="0">
                <a:solidFill>
                  <a:srgbClr val="0000CC"/>
                </a:solidFill>
                <a:latin typeface="Calibri"/>
                <a:cs typeface="Calibri"/>
              </a:rPr>
              <a:t>and</a:t>
            </a:r>
            <a:r>
              <a:rPr sz="2150" spc="450" dirty="0">
                <a:solidFill>
                  <a:srgbClr val="0000CC"/>
                </a:solidFill>
                <a:latin typeface="Calibri"/>
                <a:cs typeface="Calibri"/>
              </a:rPr>
              <a:t> </a:t>
            </a:r>
            <a:r>
              <a:rPr sz="2150" dirty="0">
                <a:solidFill>
                  <a:srgbClr val="0000CC"/>
                </a:solidFill>
                <a:latin typeface="Calibri"/>
                <a:cs typeface="Calibri"/>
              </a:rPr>
              <a:t>authenticity?)</a:t>
            </a:r>
            <a:endParaRPr sz="2150">
              <a:latin typeface="Calibri"/>
              <a:cs typeface="Calibri"/>
            </a:endParaRPr>
          </a:p>
          <a:p>
            <a:pPr marL="588645" indent="-576580">
              <a:lnSpc>
                <a:spcPct val="100000"/>
              </a:lnSpc>
              <a:spcBef>
                <a:spcPts val="35"/>
              </a:spcBef>
              <a:buAutoNum type="arabicPeriod"/>
              <a:tabLst>
                <a:tab pos="588645" algn="l"/>
                <a:tab pos="589280" algn="l"/>
              </a:tabLst>
            </a:pPr>
            <a:r>
              <a:rPr sz="2150" spc="-20" dirty="0">
                <a:solidFill>
                  <a:srgbClr val="0000CC"/>
                </a:solidFill>
                <a:latin typeface="Calibri"/>
                <a:cs typeface="Calibri"/>
              </a:rPr>
              <a:t>Key </a:t>
            </a:r>
            <a:r>
              <a:rPr sz="2150" spc="-5" dirty="0">
                <a:solidFill>
                  <a:srgbClr val="0000CC"/>
                </a:solidFill>
                <a:latin typeface="Calibri"/>
                <a:cs typeface="Calibri"/>
              </a:rPr>
              <a:t>length </a:t>
            </a:r>
            <a:r>
              <a:rPr sz="2150" spc="5" dirty="0">
                <a:solidFill>
                  <a:srgbClr val="0000CC"/>
                </a:solidFill>
                <a:latin typeface="Calibri"/>
                <a:cs typeface="Calibri"/>
              </a:rPr>
              <a:t>= </a:t>
            </a:r>
            <a:r>
              <a:rPr sz="2150" spc="-10" dirty="0">
                <a:solidFill>
                  <a:srgbClr val="0000CC"/>
                </a:solidFill>
                <a:latin typeface="Calibri"/>
                <a:cs typeface="Calibri"/>
              </a:rPr>
              <a:t>plaintext </a:t>
            </a:r>
            <a:r>
              <a:rPr sz="2150" spc="-5" dirty="0">
                <a:solidFill>
                  <a:srgbClr val="0000CC"/>
                </a:solidFill>
                <a:latin typeface="Calibri"/>
                <a:cs typeface="Calibri"/>
              </a:rPr>
              <a:t>length (cannot reuse the</a:t>
            </a:r>
            <a:r>
              <a:rPr sz="2150" spc="385" dirty="0">
                <a:solidFill>
                  <a:srgbClr val="0000CC"/>
                </a:solidFill>
                <a:latin typeface="Calibri"/>
                <a:cs typeface="Calibri"/>
              </a:rPr>
              <a:t> </a:t>
            </a:r>
            <a:r>
              <a:rPr sz="2150" spc="-25" dirty="0">
                <a:solidFill>
                  <a:srgbClr val="0000CC"/>
                </a:solidFill>
                <a:latin typeface="Calibri"/>
                <a:cs typeface="Calibri"/>
              </a:rPr>
              <a:t>key)</a:t>
            </a:r>
            <a:endParaRPr sz="2150">
              <a:latin typeface="Calibri"/>
              <a:cs typeface="Calibri"/>
            </a:endParaRPr>
          </a:p>
          <a:p>
            <a:pPr marL="588645" indent="-576580">
              <a:lnSpc>
                <a:spcPct val="100000"/>
              </a:lnSpc>
              <a:spcBef>
                <a:spcPts val="10"/>
              </a:spcBef>
              <a:buAutoNum type="arabicPeriod"/>
              <a:tabLst>
                <a:tab pos="588645" algn="l"/>
                <a:tab pos="589280" algn="l"/>
              </a:tabLst>
            </a:pPr>
            <a:r>
              <a:rPr sz="2150" spc="-15" dirty="0">
                <a:solidFill>
                  <a:srgbClr val="0000CC"/>
                </a:solidFill>
                <a:latin typeface="Calibri"/>
                <a:cs typeface="Calibri"/>
              </a:rPr>
              <a:t>Why XOR </a:t>
            </a:r>
            <a:r>
              <a:rPr sz="2150" spc="-5" dirty="0">
                <a:solidFill>
                  <a:srgbClr val="0000CC"/>
                </a:solidFill>
                <a:latin typeface="Calibri"/>
                <a:cs typeface="Calibri"/>
              </a:rPr>
              <a:t>but not </a:t>
            </a:r>
            <a:r>
              <a:rPr sz="2150" dirty="0">
                <a:solidFill>
                  <a:srgbClr val="0000CC"/>
                </a:solidFill>
                <a:latin typeface="Calibri"/>
                <a:cs typeface="Calibri"/>
              </a:rPr>
              <a:t>AND </a:t>
            </a:r>
            <a:r>
              <a:rPr sz="2150" spc="-30" dirty="0">
                <a:solidFill>
                  <a:srgbClr val="0000CC"/>
                </a:solidFill>
                <a:latin typeface="Calibri"/>
                <a:cs typeface="Calibri"/>
              </a:rPr>
              <a:t>gate </a:t>
            </a:r>
            <a:r>
              <a:rPr sz="2150" spc="-5" dirty="0">
                <a:solidFill>
                  <a:srgbClr val="0000CC"/>
                </a:solidFill>
                <a:latin typeface="Calibri"/>
                <a:cs typeface="Calibri"/>
              </a:rPr>
              <a:t>or </a:t>
            </a:r>
            <a:r>
              <a:rPr sz="2150" spc="5" dirty="0">
                <a:solidFill>
                  <a:srgbClr val="0000CC"/>
                </a:solidFill>
                <a:latin typeface="Calibri"/>
                <a:cs typeface="Calibri"/>
              </a:rPr>
              <a:t>OR</a:t>
            </a:r>
            <a:r>
              <a:rPr sz="2150" spc="365" dirty="0">
                <a:solidFill>
                  <a:srgbClr val="0000CC"/>
                </a:solidFill>
                <a:latin typeface="Calibri"/>
                <a:cs typeface="Calibri"/>
              </a:rPr>
              <a:t> </a:t>
            </a:r>
            <a:r>
              <a:rPr sz="2150" spc="-20" dirty="0">
                <a:solidFill>
                  <a:srgbClr val="0000CC"/>
                </a:solidFill>
                <a:latin typeface="Calibri"/>
                <a:cs typeface="Calibri"/>
              </a:rPr>
              <a:t>gate?</a:t>
            </a:r>
            <a:endParaRPr sz="215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614164" y="7127730"/>
            <a:ext cx="1468755" cy="2235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39"/>
              </a:lnSpc>
            </a:pPr>
            <a:r>
              <a:rPr sz="1400" spc="-20" dirty="0">
                <a:latin typeface="Arial"/>
                <a:cs typeface="Arial"/>
                <a:hlinkClick r:id="rId8"/>
              </a:rPr>
              <a:t>www.variability.org</a:t>
            </a:r>
            <a:endParaRPr sz="14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339332" y="5413248"/>
            <a:ext cx="2195830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spc="5" dirty="0">
                <a:solidFill>
                  <a:srgbClr val="BF0000"/>
                </a:solidFill>
                <a:latin typeface="Calibri"/>
                <a:cs typeface="Calibri"/>
              </a:rPr>
              <a:t>Insecure channel</a:t>
            </a:r>
            <a:endParaRPr sz="24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531095" y="6998716"/>
            <a:ext cx="414527" cy="4114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71144" y="7007859"/>
            <a:ext cx="390144" cy="3931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25880" y="3179572"/>
            <a:ext cx="7857744" cy="388924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779780" y="765048"/>
            <a:ext cx="4678045" cy="514243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250" b="0" dirty="0">
                <a:latin typeface="Calibri"/>
                <a:cs typeface="Calibri"/>
              </a:rPr>
              <a:t>Example 2: </a:t>
            </a:r>
            <a:r>
              <a:rPr sz="3250" b="0" spc="5" dirty="0">
                <a:latin typeface="Calibri"/>
                <a:cs typeface="Calibri"/>
              </a:rPr>
              <a:t>Hash</a:t>
            </a:r>
            <a:r>
              <a:rPr sz="3250" b="0" spc="-35" dirty="0">
                <a:latin typeface="Calibri"/>
                <a:cs typeface="Calibri"/>
              </a:rPr>
              <a:t> </a:t>
            </a:r>
            <a:r>
              <a:rPr sz="3250" b="0" dirty="0">
                <a:latin typeface="Calibri"/>
                <a:cs typeface="Calibri"/>
              </a:rPr>
              <a:t>Function</a:t>
            </a:r>
            <a:endParaRPr sz="3250" dirty="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614164" y="7127730"/>
            <a:ext cx="1468755" cy="2235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39"/>
              </a:lnSpc>
            </a:pPr>
            <a:r>
              <a:rPr sz="1400" spc="-20" dirty="0">
                <a:latin typeface="Arial"/>
                <a:cs typeface="Arial"/>
                <a:hlinkClick r:id="rId5"/>
              </a:rPr>
              <a:t>www.variability.org</a:t>
            </a:r>
            <a:endParaRPr sz="1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79780" y="1810511"/>
            <a:ext cx="8596630" cy="153924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329565" indent="-317500">
              <a:lnSpc>
                <a:spcPct val="100000"/>
              </a:lnSpc>
              <a:spcBef>
                <a:spcPts val="120"/>
              </a:spcBef>
              <a:buSzPct val="95918"/>
              <a:buFont typeface="Arial Narrow"/>
              <a:buChar char="•"/>
              <a:tabLst>
                <a:tab pos="330200" algn="l"/>
              </a:tabLst>
            </a:pPr>
            <a:r>
              <a:rPr sz="2450" spc="10" dirty="0">
                <a:latin typeface="Calibri"/>
                <a:cs typeface="Calibri"/>
              </a:rPr>
              <a:t>A </a:t>
            </a:r>
            <a:r>
              <a:rPr sz="2450" dirty="0">
                <a:latin typeface="Calibri"/>
                <a:cs typeface="Calibri"/>
              </a:rPr>
              <a:t>Hash </a:t>
            </a:r>
            <a:r>
              <a:rPr sz="2450" spc="5" dirty="0">
                <a:latin typeface="Calibri"/>
                <a:cs typeface="Calibri"/>
              </a:rPr>
              <a:t>function is an important cryptographic </a:t>
            </a:r>
            <a:r>
              <a:rPr sz="2450" spc="10" dirty="0">
                <a:latin typeface="Calibri"/>
                <a:cs typeface="Calibri"/>
              </a:rPr>
              <a:t>primitive</a:t>
            </a:r>
            <a:r>
              <a:rPr sz="2450" spc="375" dirty="0">
                <a:latin typeface="Calibri"/>
                <a:cs typeface="Calibri"/>
              </a:rPr>
              <a:t> </a:t>
            </a:r>
            <a:r>
              <a:rPr sz="2450" spc="5" dirty="0">
                <a:latin typeface="Calibri"/>
                <a:cs typeface="Calibri"/>
              </a:rPr>
              <a:t>because</a:t>
            </a:r>
            <a:endParaRPr sz="2450">
              <a:latin typeface="Calibri"/>
              <a:cs typeface="Calibri"/>
            </a:endParaRPr>
          </a:p>
          <a:p>
            <a:pPr marL="634365" lvl="1" indent="-317500">
              <a:lnSpc>
                <a:spcPct val="100000"/>
              </a:lnSpc>
              <a:spcBef>
                <a:spcPts val="35"/>
              </a:spcBef>
              <a:buSzPct val="95918"/>
              <a:buFont typeface="Arial Narrow"/>
              <a:buChar char="•"/>
              <a:tabLst>
                <a:tab pos="635000" algn="l"/>
              </a:tabLst>
            </a:pPr>
            <a:r>
              <a:rPr sz="2450" spc="5" dirty="0">
                <a:latin typeface="Calibri"/>
                <a:cs typeface="Calibri"/>
              </a:rPr>
              <a:t>It produces </a:t>
            </a:r>
            <a:r>
              <a:rPr sz="2450" spc="10" dirty="0">
                <a:latin typeface="Calibri"/>
                <a:cs typeface="Calibri"/>
              </a:rPr>
              <a:t>the </a:t>
            </a:r>
            <a:r>
              <a:rPr sz="2450" spc="5" dirty="0">
                <a:latin typeface="Calibri"/>
                <a:cs typeface="Calibri"/>
              </a:rPr>
              <a:t>fingerprint (digest) </a:t>
            </a:r>
            <a:r>
              <a:rPr sz="2450" dirty="0">
                <a:latin typeface="Calibri"/>
                <a:cs typeface="Calibri"/>
              </a:rPr>
              <a:t>of </a:t>
            </a:r>
            <a:r>
              <a:rPr sz="2450" spc="10" dirty="0">
                <a:latin typeface="Calibri"/>
                <a:cs typeface="Calibri"/>
              </a:rPr>
              <a:t>a</a:t>
            </a:r>
            <a:r>
              <a:rPr sz="2450" spc="265" dirty="0">
                <a:latin typeface="Calibri"/>
                <a:cs typeface="Calibri"/>
              </a:rPr>
              <a:t> </a:t>
            </a:r>
            <a:r>
              <a:rPr sz="2450" dirty="0">
                <a:latin typeface="Calibri"/>
                <a:cs typeface="Calibri"/>
              </a:rPr>
              <a:t>message</a:t>
            </a:r>
            <a:endParaRPr sz="2450">
              <a:latin typeface="Calibri"/>
              <a:cs typeface="Calibri"/>
            </a:endParaRPr>
          </a:p>
          <a:p>
            <a:pPr marL="634365" lvl="1" indent="-317500">
              <a:lnSpc>
                <a:spcPct val="100000"/>
              </a:lnSpc>
              <a:spcBef>
                <a:spcPts val="35"/>
              </a:spcBef>
              <a:buSzPct val="95918"/>
              <a:buFont typeface="Arial Narrow"/>
              <a:buChar char="•"/>
              <a:tabLst>
                <a:tab pos="635000" algn="l"/>
              </a:tabLst>
            </a:pPr>
            <a:r>
              <a:rPr sz="2450" spc="10" dirty="0">
                <a:latin typeface="Calibri"/>
                <a:cs typeface="Calibri"/>
              </a:rPr>
              <a:t>Arbitrary </a:t>
            </a:r>
            <a:r>
              <a:rPr sz="2450" spc="5" dirty="0">
                <a:latin typeface="Calibri"/>
                <a:cs typeface="Calibri"/>
              </a:rPr>
              <a:t>input length, fixed output length</a:t>
            </a:r>
            <a:r>
              <a:rPr sz="2450" spc="275" dirty="0">
                <a:latin typeface="Calibri"/>
                <a:cs typeface="Calibri"/>
              </a:rPr>
              <a:t> </a:t>
            </a:r>
            <a:r>
              <a:rPr sz="2450" dirty="0">
                <a:latin typeface="Calibri"/>
                <a:cs typeface="Calibri"/>
              </a:rPr>
              <a:t>(md5sum)</a:t>
            </a:r>
            <a:endParaRPr sz="2450">
              <a:latin typeface="Calibri"/>
              <a:cs typeface="Calibri"/>
            </a:endParaRPr>
          </a:p>
          <a:p>
            <a:pPr marL="634365" lvl="1" indent="-317500">
              <a:lnSpc>
                <a:spcPct val="100000"/>
              </a:lnSpc>
              <a:spcBef>
                <a:spcPts val="60"/>
              </a:spcBef>
              <a:buSzPct val="95918"/>
              <a:buFont typeface="Arial Narrow"/>
              <a:buChar char="•"/>
              <a:tabLst>
                <a:tab pos="635000" algn="l"/>
              </a:tabLst>
            </a:pPr>
            <a:r>
              <a:rPr sz="2450" spc="5" dirty="0">
                <a:latin typeface="Calibri"/>
                <a:cs typeface="Calibri"/>
              </a:rPr>
              <a:t>Difficult </a:t>
            </a:r>
            <a:r>
              <a:rPr sz="2450" spc="10" dirty="0">
                <a:latin typeface="Calibri"/>
                <a:cs typeface="Calibri"/>
              </a:rPr>
              <a:t>to calculate </a:t>
            </a:r>
            <a:r>
              <a:rPr sz="2450" dirty="0">
                <a:latin typeface="Calibri"/>
                <a:cs typeface="Calibri"/>
              </a:rPr>
              <a:t>message </a:t>
            </a:r>
            <a:r>
              <a:rPr sz="2450" spc="5" dirty="0">
                <a:latin typeface="Calibri"/>
                <a:cs typeface="Calibri"/>
              </a:rPr>
              <a:t>back from </a:t>
            </a:r>
            <a:r>
              <a:rPr sz="2450" spc="10" dirty="0">
                <a:latin typeface="Calibri"/>
                <a:cs typeface="Calibri"/>
              </a:rPr>
              <a:t>its</a:t>
            </a:r>
            <a:r>
              <a:rPr sz="2450" spc="245" dirty="0">
                <a:latin typeface="Calibri"/>
                <a:cs typeface="Calibri"/>
              </a:rPr>
              <a:t> </a:t>
            </a:r>
            <a:r>
              <a:rPr sz="2450" spc="5" dirty="0">
                <a:latin typeface="Calibri"/>
                <a:cs typeface="Calibri"/>
              </a:rPr>
              <a:t>fingerprint</a:t>
            </a:r>
            <a:endParaRPr sz="24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531095" y="6998716"/>
            <a:ext cx="414527" cy="4114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71144" y="7007859"/>
            <a:ext cx="390144" cy="3931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26008" y="1588516"/>
            <a:ext cx="9043416" cy="296265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779780" y="765048"/>
            <a:ext cx="5939790" cy="52324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250" b="0" dirty="0">
                <a:latin typeface="Calibri"/>
                <a:cs typeface="Calibri"/>
              </a:rPr>
              <a:t>Is </a:t>
            </a:r>
            <a:r>
              <a:rPr sz="3250" b="0" spc="5" dirty="0">
                <a:latin typeface="Calibri"/>
                <a:cs typeface="Calibri"/>
              </a:rPr>
              <a:t>Symmetric </a:t>
            </a:r>
            <a:r>
              <a:rPr sz="3250" b="0" dirty="0">
                <a:latin typeface="Calibri"/>
                <a:cs typeface="Calibri"/>
              </a:rPr>
              <a:t>Cipher </a:t>
            </a:r>
            <a:r>
              <a:rPr sz="3250" b="0" spc="10" dirty="0">
                <a:latin typeface="Calibri"/>
                <a:cs typeface="Calibri"/>
              </a:rPr>
              <a:t>Good</a:t>
            </a:r>
            <a:r>
              <a:rPr sz="3250" b="0" spc="-120" dirty="0">
                <a:latin typeface="Calibri"/>
                <a:cs typeface="Calibri"/>
              </a:rPr>
              <a:t> </a:t>
            </a:r>
            <a:r>
              <a:rPr sz="3250" b="0" dirty="0">
                <a:latin typeface="Calibri"/>
                <a:cs typeface="Calibri"/>
              </a:rPr>
              <a:t>Enough?</a:t>
            </a:r>
            <a:endParaRPr sz="32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614164" y="7127730"/>
            <a:ext cx="1468755" cy="2235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39"/>
              </a:lnSpc>
            </a:pPr>
            <a:r>
              <a:rPr sz="1400" spc="-20" dirty="0">
                <a:latin typeface="Arial"/>
                <a:cs typeface="Arial"/>
                <a:hlinkClick r:id="rId5"/>
              </a:rPr>
              <a:t>www.variability.org</a:t>
            </a:r>
            <a:endParaRPr sz="1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85291" y="4904232"/>
            <a:ext cx="7847330" cy="172720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3141980">
              <a:lnSpc>
                <a:spcPct val="101800"/>
              </a:lnSpc>
              <a:spcBef>
                <a:spcPts val="75"/>
              </a:spcBef>
            </a:pPr>
            <a:r>
              <a:rPr sz="2750" spc="10" dirty="0">
                <a:solidFill>
                  <a:srgbClr val="0000CC"/>
                </a:solidFill>
                <a:latin typeface="Calibri"/>
                <a:cs typeface="Calibri"/>
              </a:rPr>
              <a:t>What </a:t>
            </a:r>
            <a:r>
              <a:rPr sz="2750" spc="-5" dirty="0">
                <a:solidFill>
                  <a:srgbClr val="0000CC"/>
                </a:solidFill>
                <a:latin typeface="Calibri"/>
                <a:cs typeface="Calibri"/>
              </a:rPr>
              <a:t>are </a:t>
            </a:r>
            <a:r>
              <a:rPr sz="2750" spc="5" dirty="0">
                <a:solidFill>
                  <a:srgbClr val="0000CC"/>
                </a:solidFill>
                <a:latin typeface="Calibri"/>
                <a:cs typeface="Calibri"/>
              </a:rPr>
              <a:t>potential </a:t>
            </a:r>
            <a:r>
              <a:rPr sz="2750" spc="10" dirty="0">
                <a:solidFill>
                  <a:srgbClr val="0000CC"/>
                </a:solidFill>
                <a:latin typeface="Calibri"/>
                <a:cs typeface="Calibri"/>
              </a:rPr>
              <a:t>limitations of  this </a:t>
            </a:r>
            <a:r>
              <a:rPr sz="2750" spc="-5" dirty="0">
                <a:solidFill>
                  <a:srgbClr val="0000CC"/>
                </a:solidFill>
                <a:latin typeface="Calibri"/>
                <a:cs typeface="Calibri"/>
              </a:rPr>
              <a:t>system?</a:t>
            </a:r>
            <a:endParaRPr sz="2750">
              <a:latin typeface="Calibri"/>
              <a:cs typeface="Calibri"/>
            </a:endParaRPr>
          </a:p>
          <a:p>
            <a:pPr marL="588645" indent="-576580">
              <a:lnSpc>
                <a:spcPct val="100000"/>
              </a:lnSpc>
              <a:spcBef>
                <a:spcPts val="60"/>
              </a:spcBef>
              <a:buAutoNum type="arabicPeriod"/>
              <a:tabLst>
                <a:tab pos="588645" algn="l"/>
                <a:tab pos="589280" algn="l"/>
              </a:tabLst>
            </a:pPr>
            <a:r>
              <a:rPr sz="2750" spc="-10" dirty="0">
                <a:solidFill>
                  <a:srgbClr val="0000CC"/>
                </a:solidFill>
                <a:latin typeface="Calibri"/>
                <a:cs typeface="Calibri"/>
              </a:rPr>
              <a:t>Key</a:t>
            </a:r>
            <a:r>
              <a:rPr sz="2750" spc="25" dirty="0">
                <a:solidFill>
                  <a:srgbClr val="0000CC"/>
                </a:solidFill>
                <a:latin typeface="Calibri"/>
                <a:cs typeface="Calibri"/>
              </a:rPr>
              <a:t> </a:t>
            </a:r>
            <a:r>
              <a:rPr sz="2750" spc="5" dirty="0">
                <a:solidFill>
                  <a:srgbClr val="0000CC"/>
                </a:solidFill>
                <a:latin typeface="Calibri"/>
                <a:cs typeface="Calibri"/>
              </a:rPr>
              <a:t>distribution</a:t>
            </a:r>
            <a:endParaRPr sz="2750">
              <a:latin typeface="Calibri"/>
              <a:cs typeface="Calibri"/>
            </a:endParaRPr>
          </a:p>
          <a:p>
            <a:pPr marL="588645" indent="-576580">
              <a:lnSpc>
                <a:spcPct val="100000"/>
              </a:lnSpc>
              <a:spcBef>
                <a:spcPts val="35"/>
              </a:spcBef>
              <a:buAutoNum type="arabicPeriod"/>
              <a:tabLst>
                <a:tab pos="588645" algn="l"/>
                <a:tab pos="589280" algn="l"/>
              </a:tabLst>
            </a:pPr>
            <a:r>
              <a:rPr sz="2750" spc="10" dirty="0">
                <a:solidFill>
                  <a:srgbClr val="0000CC"/>
                </a:solidFill>
                <a:latin typeface="Calibri"/>
                <a:cs typeface="Calibri"/>
              </a:rPr>
              <a:t>What if </a:t>
            </a:r>
            <a:r>
              <a:rPr sz="2750" spc="15" dirty="0">
                <a:solidFill>
                  <a:srgbClr val="0000CC"/>
                </a:solidFill>
                <a:latin typeface="Calibri"/>
                <a:cs typeface="Calibri"/>
              </a:rPr>
              <a:t>Alice/Bob </a:t>
            </a:r>
            <a:r>
              <a:rPr sz="2750" spc="10" dirty="0">
                <a:solidFill>
                  <a:srgbClr val="0000CC"/>
                </a:solidFill>
                <a:latin typeface="Calibri"/>
                <a:cs typeface="Calibri"/>
              </a:rPr>
              <a:t>tries </a:t>
            </a:r>
            <a:r>
              <a:rPr sz="2750" dirty="0">
                <a:solidFill>
                  <a:srgbClr val="0000CC"/>
                </a:solidFill>
                <a:latin typeface="Calibri"/>
                <a:cs typeface="Calibri"/>
              </a:rPr>
              <a:t>to </a:t>
            </a:r>
            <a:r>
              <a:rPr sz="2750" spc="10" dirty="0">
                <a:solidFill>
                  <a:srgbClr val="0000CC"/>
                </a:solidFill>
                <a:latin typeface="Calibri"/>
                <a:cs typeface="Calibri"/>
              </a:rPr>
              <a:t>cheat?</a:t>
            </a:r>
            <a:r>
              <a:rPr sz="2750" spc="40" dirty="0">
                <a:solidFill>
                  <a:srgbClr val="0000CC"/>
                </a:solidFill>
                <a:latin typeface="Calibri"/>
                <a:cs typeface="Calibri"/>
              </a:rPr>
              <a:t> </a:t>
            </a:r>
            <a:r>
              <a:rPr sz="2750" spc="5" dirty="0">
                <a:solidFill>
                  <a:srgbClr val="0000CC"/>
                </a:solidFill>
                <a:latin typeface="Calibri"/>
                <a:cs typeface="Calibri"/>
              </a:rPr>
              <a:t>(Nonrepudiation)</a:t>
            </a:r>
            <a:endParaRPr sz="27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531095" y="6998716"/>
            <a:ext cx="414527" cy="4114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71144" y="7007859"/>
            <a:ext cx="390144" cy="3931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98068" y="1658111"/>
            <a:ext cx="8322309" cy="305435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219710" marR="127000" indent="-207645">
              <a:lnSpc>
                <a:spcPct val="101200"/>
              </a:lnSpc>
              <a:spcBef>
                <a:spcPts val="85"/>
              </a:spcBef>
              <a:buSzPct val="95918"/>
              <a:buFont typeface="Arial Narrow"/>
              <a:buChar char="•"/>
              <a:tabLst>
                <a:tab pos="330200" algn="l"/>
              </a:tabLst>
            </a:pPr>
            <a:r>
              <a:rPr sz="2450" b="1" spc="5" dirty="0">
                <a:latin typeface="Calibri"/>
                <a:cs typeface="Calibri"/>
              </a:rPr>
              <a:t>Nonrepudiation: </a:t>
            </a:r>
            <a:r>
              <a:rPr sz="2450" spc="5" dirty="0">
                <a:latin typeface="Calibri"/>
                <a:cs typeface="Calibri"/>
              </a:rPr>
              <a:t>The </a:t>
            </a:r>
            <a:r>
              <a:rPr sz="2450" dirty="0">
                <a:latin typeface="Calibri"/>
                <a:cs typeface="Calibri"/>
              </a:rPr>
              <a:t>sender of </a:t>
            </a:r>
            <a:r>
              <a:rPr sz="2450" spc="10" dirty="0">
                <a:latin typeface="Calibri"/>
                <a:cs typeface="Calibri"/>
              </a:rPr>
              <a:t>the </a:t>
            </a:r>
            <a:r>
              <a:rPr sz="2450" dirty="0">
                <a:latin typeface="Calibri"/>
                <a:cs typeface="Calibri"/>
              </a:rPr>
              <a:t>message </a:t>
            </a:r>
            <a:r>
              <a:rPr sz="2450" spc="5" dirty="0">
                <a:latin typeface="Calibri"/>
                <a:cs typeface="Calibri"/>
              </a:rPr>
              <a:t>cannot deny </a:t>
            </a:r>
            <a:r>
              <a:rPr sz="2450" spc="10" dirty="0">
                <a:latin typeface="Calibri"/>
                <a:cs typeface="Calibri"/>
              </a:rPr>
              <a:t>the  </a:t>
            </a:r>
            <a:r>
              <a:rPr sz="2450" spc="5" dirty="0">
                <a:latin typeface="Calibri"/>
                <a:cs typeface="Calibri"/>
              </a:rPr>
              <a:t>creation </a:t>
            </a:r>
            <a:r>
              <a:rPr sz="2450" dirty="0">
                <a:latin typeface="Calibri"/>
                <a:cs typeface="Calibri"/>
              </a:rPr>
              <a:t>of </a:t>
            </a:r>
            <a:r>
              <a:rPr sz="2450" spc="10" dirty="0">
                <a:latin typeface="Calibri"/>
                <a:cs typeface="Calibri"/>
              </a:rPr>
              <a:t>the</a:t>
            </a:r>
            <a:r>
              <a:rPr sz="2450" spc="75" dirty="0">
                <a:latin typeface="Calibri"/>
                <a:cs typeface="Calibri"/>
              </a:rPr>
              <a:t> </a:t>
            </a:r>
            <a:r>
              <a:rPr sz="2450" dirty="0">
                <a:latin typeface="Calibri"/>
                <a:cs typeface="Calibri"/>
              </a:rPr>
              <a:t>message</a:t>
            </a:r>
            <a:endParaRPr sz="2450">
              <a:latin typeface="Calibri"/>
              <a:cs typeface="Calibri"/>
            </a:endParaRPr>
          </a:p>
          <a:p>
            <a:pPr marL="329565" indent="-317500">
              <a:lnSpc>
                <a:spcPct val="100000"/>
              </a:lnSpc>
              <a:spcBef>
                <a:spcPts val="35"/>
              </a:spcBef>
              <a:buSzPct val="95918"/>
              <a:buFont typeface="Arial Narrow"/>
              <a:buChar char="•"/>
              <a:tabLst>
                <a:tab pos="330200" algn="l"/>
              </a:tabLst>
            </a:pPr>
            <a:r>
              <a:rPr sz="2450" spc="10" dirty="0">
                <a:latin typeface="Calibri"/>
                <a:cs typeface="Calibri"/>
              </a:rPr>
              <a:t>Bob </a:t>
            </a:r>
            <a:r>
              <a:rPr sz="2450" spc="5" dirty="0">
                <a:latin typeface="Calibri"/>
                <a:cs typeface="Calibri"/>
              </a:rPr>
              <a:t>wants </a:t>
            </a:r>
            <a:r>
              <a:rPr sz="2450" spc="10" dirty="0">
                <a:latin typeface="Calibri"/>
                <a:cs typeface="Calibri"/>
              </a:rPr>
              <a:t>to </a:t>
            </a:r>
            <a:r>
              <a:rPr sz="2450" spc="5" dirty="0">
                <a:latin typeface="Calibri"/>
                <a:cs typeface="Calibri"/>
              </a:rPr>
              <a:t>buy </a:t>
            </a:r>
            <a:r>
              <a:rPr sz="2450" spc="10" dirty="0">
                <a:latin typeface="Calibri"/>
                <a:cs typeface="Calibri"/>
              </a:rPr>
              <a:t>a </a:t>
            </a:r>
            <a:r>
              <a:rPr sz="2450" spc="5" dirty="0">
                <a:latin typeface="Calibri"/>
                <a:cs typeface="Calibri"/>
              </a:rPr>
              <a:t>car from </a:t>
            </a:r>
            <a:r>
              <a:rPr sz="2450" spc="10" dirty="0">
                <a:latin typeface="Calibri"/>
                <a:cs typeface="Calibri"/>
              </a:rPr>
              <a:t>Alice </a:t>
            </a:r>
            <a:r>
              <a:rPr sz="2450" spc="5" dirty="0">
                <a:latin typeface="Calibri"/>
                <a:cs typeface="Calibri"/>
              </a:rPr>
              <a:t>(they have </a:t>
            </a:r>
            <a:r>
              <a:rPr sz="2450" spc="10" dirty="0">
                <a:latin typeface="Calibri"/>
                <a:cs typeface="Calibri"/>
              </a:rPr>
              <a:t>a </a:t>
            </a:r>
            <a:r>
              <a:rPr sz="2450" spc="5" dirty="0">
                <a:latin typeface="Calibri"/>
                <a:cs typeface="Calibri"/>
              </a:rPr>
              <a:t>shared</a:t>
            </a:r>
            <a:r>
              <a:rPr sz="2450" spc="320" dirty="0">
                <a:latin typeface="Calibri"/>
                <a:cs typeface="Calibri"/>
              </a:rPr>
              <a:t> </a:t>
            </a:r>
            <a:r>
              <a:rPr sz="2450" spc="5" dirty="0">
                <a:latin typeface="Calibri"/>
                <a:cs typeface="Calibri"/>
              </a:rPr>
              <a:t>key)</a:t>
            </a:r>
            <a:endParaRPr sz="2450">
              <a:latin typeface="Calibri"/>
              <a:cs typeface="Calibri"/>
            </a:endParaRPr>
          </a:p>
          <a:p>
            <a:pPr marL="329565" indent="-317500">
              <a:lnSpc>
                <a:spcPct val="100000"/>
              </a:lnSpc>
              <a:spcBef>
                <a:spcPts val="60"/>
              </a:spcBef>
              <a:buSzPct val="95918"/>
              <a:buFont typeface="Arial Narrow"/>
              <a:buChar char="•"/>
              <a:tabLst>
                <a:tab pos="330200" algn="l"/>
              </a:tabLst>
            </a:pPr>
            <a:r>
              <a:rPr sz="2450" spc="10" dirty="0">
                <a:latin typeface="Calibri"/>
                <a:cs typeface="Calibri"/>
              </a:rPr>
              <a:t>Bob </a:t>
            </a:r>
            <a:r>
              <a:rPr sz="2450" dirty="0">
                <a:latin typeface="Calibri"/>
                <a:cs typeface="Calibri"/>
              </a:rPr>
              <a:t>signs </a:t>
            </a:r>
            <a:r>
              <a:rPr sz="2450" spc="10" dirty="0">
                <a:latin typeface="Calibri"/>
                <a:cs typeface="Calibri"/>
              </a:rPr>
              <a:t>the contract, </a:t>
            </a:r>
            <a:r>
              <a:rPr sz="2450" spc="5" dirty="0">
                <a:latin typeface="Calibri"/>
                <a:cs typeface="Calibri"/>
              </a:rPr>
              <a:t>encrypts and sends it </a:t>
            </a:r>
            <a:r>
              <a:rPr sz="2450" spc="10" dirty="0">
                <a:latin typeface="Calibri"/>
                <a:cs typeface="Calibri"/>
              </a:rPr>
              <a:t>to</a:t>
            </a:r>
            <a:r>
              <a:rPr sz="2450" spc="245" dirty="0">
                <a:latin typeface="Calibri"/>
                <a:cs typeface="Calibri"/>
              </a:rPr>
              <a:t> </a:t>
            </a:r>
            <a:r>
              <a:rPr sz="2450" spc="10" dirty="0">
                <a:latin typeface="Calibri"/>
                <a:cs typeface="Calibri"/>
              </a:rPr>
              <a:t>Alice</a:t>
            </a:r>
            <a:endParaRPr sz="2450">
              <a:latin typeface="Calibri"/>
              <a:cs typeface="Calibri"/>
            </a:endParaRPr>
          </a:p>
          <a:p>
            <a:pPr marL="219710" marR="907415" indent="-207645">
              <a:lnSpc>
                <a:spcPct val="101200"/>
              </a:lnSpc>
              <a:buSzPct val="95918"/>
              <a:buFont typeface="Arial Narrow"/>
              <a:buChar char="•"/>
              <a:tabLst>
                <a:tab pos="330200" algn="l"/>
              </a:tabLst>
            </a:pPr>
            <a:r>
              <a:rPr sz="2450" spc="10" dirty="0">
                <a:latin typeface="Calibri"/>
                <a:cs typeface="Calibri"/>
              </a:rPr>
              <a:t>Alice </a:t>
            </a:r>
            <a:r>
              <a:rPr sz="2450" spc="5" dirty="0">
                <a:latin typeface="Calibri"/>
                <a:cs typeface="Calibri"/>
              </a:rPr>
              <a:t>decrypts </a:t>
            </a:r>
            <a:r>
              <a:rPr sz="2450" spc="10" dirty="0">
                <a:latin typeface="Calibri"/>
                <a:cs typeface="Calibri"/>
              </a:rPr>
              <a:t>the </a:t>
            </a:r>
            <a:r>
              <a:rPr sz="2450" spc="5" dirty="0">
                <a:latin typeface="Calibri"/>
                <a:cs typeface="Calibri"/>
              </a:rPr>
              <a:t>ciphertext and </a:t>
            </a:r>
            <a:r>
              <a:rPr sz="2450" spc="10" dirty="0">
                <a:latin typeface="Calibri"/>
                <a:cs typeface="Calibri"/>
              </a:rPr>
              <a:t>receives the contract.  </a:t>
            </a:r>
            <a:r>
              <a:rPr sz="2450" spc="5" dirty="0">
                <a:latin typeface="Calibri"/>
                <a:cs typeface="Calibri"/>
              </a:rPr>
              <a:t>Everyone is happy </a:t>
            </a:r>
            <a:r>
              <a:rPr sz="2450" dirty="0">
                <a:latin typeface="Calibri"/>
                <a:cs typeface="Calibri"/>
              </a:rPr>
              <a:t>for</a:t>
            </a:r>
            <a:r>
              <a:rPr sz="2450" spc="150" dirty="0">
                <a:latin typeface="Calibri"/>
                <a:cs typeface="Calibri"/>
              </a:rPr>
              <a:t> </a:t>
            </a:r>
            <a:r>
              <a:rPr sz="2450" spc="5" dirty="0">
                <a:latin typeface="Calibri"/>
                <a:cs typeface="Calibri"/>
              </a:rPr>
              <a:t>now.</a:t>
            </a:r>
            <a:endParaRPr sz="2450">
              <a:latin typeface="Calibri"/>
              <a:cs typeface="Calibri"/>
            </a:endParaRPr>
          </a:p>
          <a:p>
            <a:pPr marL="219710" marR="5080" indent="-207645">
              <a:lnSpc>
                <a:spcPct val="101200"/>
              </a:lnSpc>
              <a:spcBef>
                <a:spcPts val="25"/>
              </a:spcBef>
              <a:buSzPct val="95918"/>
              <a:buFont typeface="Arial Narrow"/>
              <a:buChar char="•"/>
              <a:tabLst>
                <a:tab pos="330200" algn="l"/>
              </a:tabLst>
            </a:pPr>
            <a:r>
              <a:rPr sz="2450" spc="5" dirty="0">
                <a:latin typeface="Calibri"/>
                <a:cs typeface="Calibri"/>
              </a:rPr>
              <a:t>Bob’s wife </a:t>
            </a:r>
            <a:r>
              <a:rPr sz="2450" dirty="0">
                <a:latin typeface="Calibri"/>
                <a:cs typeface="Calibri"/>
              </a:rPr>
              <a:t>sees </a:t>
            </a:r>
            <a:r>
              <a:rPr sz="2450" spc="10" dirty="0">
                <a:latin typeface="Calibri"/>
                <a:cs typeface="Calibri"/>
              </a:rPr>
              <a:t>the </a:t>
            </a:r>
            <a:r>
              <a:rPr sz="2450" spc="5" dirty="0">
                <a:latin typeface="Calibri"/>
                <a:cs typeface="Calibri"/>
              </a:rPr>
              <a:t>car and does not </a:t>
            </a:r>
            <a:r>
              <a:rPr sz="2450" spc="10" dirty="0">
                <a:latin typeface="Calibri"/>
                <a:cs typeface="Calibri"/>
              </a:rPr>
              <a:t>like the </a:t>
            </a:r>
            <a:r>
              <a:rPr sz="2450" spc="5" dirty="0">
                <a:latin typeface="Calibri"/>
                <a:cs typeface="Calibri"/>
              </a:rPr>
              <a:t>car </a:t>
            </a:r>
            <a:r>
              <a:rPr sz="2450" dirty="0">
                <a:latin typeface="Calibri"/>
                <a:cs typeface="Calibri"/>
              </a:rPr>
              <a:t>at </a:t>
            </a:r>
            <a:r>
              <a:rPr sz="2450" spc="5" dirty="0">
                <a:latin typeface="Calibri"/>
                <a:cs typeface="Calibri"/>
              </a:rPr>
              <a:t>all because  it is just </a:t>
            </a:r>
            <a:r>
              <a:rPr sz="2450" spc="10" dirty="0">
                <a:latin typeface="Calibri"/>
                <a:cs typeface="Calibri"/>
              </a:rPr>
              <a:t>too</a:t>
            </a:r>
            <a:r>
              <a:rPr sz="2450" spc="45" dirty="0">
                <a:latin typeface="Calibri"/>
                <a:cs typeface="Calibri"/>
              </a:rPr>
              <a:t> </a:t>
            </a:r>
            <a:r>
              <a:rPr sz="2450" spc="5" dirty="0">
                <a:latin typeface="Calibri"/>
                <a:cs typeface="Calibri"/>
              </a:rPr>
              <a:t>ugly.</a:t>
            </a:r>
            <a:endParaRPr sz="245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98068" y="5824728"/>
            <a:ext cx="7474584" cy="115824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329565" indent="-317500">
              <a:lnSpc>
                <a:spcPct val="100000"/>
              </a:lnSpc>
              <a:spcBef>
                <a:spcPts val="120"/>
              </a:spcBef>
              <a:buSzPct val="95918"/>
              <a:buFont typeface="Arial Narrow"/>
              <a:buChar char="•"/>
              <a:tabLst>
                <a:tab pos="330200" algn="l"/>
              </a:tabLst>
            </a:pPr>
            <a:r>
              <a:rPr sz="2450" spc="10" dirty="0">
                <a:latin typeface="Calibri"/>
                <a:cs typeface="Calibri"/>
              </a:rPr>
              <a:t>Bob </a:t>
            </a:r>
            <a:r>
              <a:rPr sz="2450" spc="5" dirty="0">
                <a:latin typeface="Calibri"/>
                <a:cs typeface="Calibri"/>
              </a:rPr>
              <a:t>now </a:t>
            </a:r>
            <a:r>
              <a:rPr sz="2450" spc="10" dirty="0">
                <a:latin typeface="Calibri"/>
                <a:cs typeface="Calibri"/>
              </a:rPr>
              <a:t>claims </a:t>
            </a:r>
            <a:r>
              <a:rPr sz="2450" spc="5" dirty="0">
                <a:latin typeface="Calibri"/>
                <a:cs typeface="Calibri"/>
              </a:rPr>
              <a:t>that he never ordered </a:t>
            </a:r>
            <a:r>
              <a:rPr sz="2450" spc="10" dirty="0">
                <a:latin typeface="Calibri"/>
                <a:cs typeface="Calibri"/>
              </a:rPr>
              <a:t>the</a:t>
            </a:r>
            <a:r>
              <a:rPr sz="2450" spc="240" dirty="0">
                <a:latin typeface="Calibri"/>
                <a:cs typeface="Calibri"/>
              </a:rPr>
              <a:t> </a:t>
            </a:r>
            <a:r>
              <a:rPr sz="2450" spc="5" dirty="0">
                <a:latin typeface="Calibri"/>
                <a:cs typeface="Calibri"/>
              </a:rPr>
              <a:t>car.</a:t>
            </a:r>
            <a:endParaRPr sz="2450">
              <a:latin typeface="Calibri"/>
              <a:cs typeface="Calibri"/>
            </a:endParaRPr>
          </a:p>
          <a:p>
            <a:pPr marL="1432560" marR="5080">
              <a:lnSpc>
                <a:spcPct val="101200"/>
              </a:lnSpc>
            </a:pPr>
            <a:r>
              <a:rPr sz="2450" spc="5" dirty="0">
                <a:solidFill>
                  <a:srgbClr val="0000CC"/>
                </a:solidFill>
                <a:latin typeface="Calibri"/>
                <a:cs typeface="Calibri"/>
              </a:rPr>
              <a:t>If you </a:t>
            </a:r>
            <a:r>
              <a:rPr sz="2450" spc="10" dirty="0">
                <a:solidFill>
                  <a:srgbClr val="0000CC"/>
                </a:solidFill>
                <a:latin typeface="Calibri"/>
                <a:cs typeface="Calibri"/>
              </a:rPr>
              <a:t>were Alice’s </a:t>
            </a:r>
            <a:r>
              <a:rPr sz="2450" spc="5" dirty="0">
                <a:solidFill>
                  <a:srgbClr val="0000CC"/>
                </a:solidFill>
                <a:latin typeface="Calibri"/>
                <a:cs typeface="Calibri"/>
              </a:rPr>
              <a:t>lawyer, what </a:t>
            </a:r>
            <a:r>
              <a:rPr sz="2450" spc="10" dirty="0">
                <a:solidFill>
                  <a:srgbClr val="0000CC"/>
                </a:solidFill>
                <a:latin typeface="Calibri"/>
                <a:cs typeface="Calibri"/>
              </a:rPr>
              <a:t>would </a:t>
            </a:r>
            <a:r>
              <a:rPr sz="2450" spc="5" dirty="0">
                <a:solidFill>
                  <a:srgbClr val="0000CC"/>
                </a:solidFill>
                <a:latin typeface="Calibri"/>
                <a:cs typeface="Calibri"/>
              </a:rPr>
              <a:t>you do?  If you </a:t>
            </a:r>
            <a:r>
              <a:rPr sz="2450" spc="10" dirty="0">
                <a:solidFill>
                  <a:srgbClr val="0000CC"/>
                </a:solidFill>
                <a:latin typeface="Calibri"/>
                <a:cs typeface="Calibri"/>
              </a:rPr>
              <a:t>were </a:t>
            </a:r>
            <a:r>
              <a:rPr sz="2450" spc="5" dirty="0">
                <a:solidFill>
                  <a:srgbClr val="0000CC"/>
                </a:solidFill>
                <a:latin typeface="Calibri"/>
                <a:cs typeface="Calibri"/>
              </a:rPr>
              <a:t>Bob’s lawyer, what </a:t>
            </a:r>
            <a:r>
              <a:rPr sz="2450" spc="10" dirty="0">
                <a:solidFill>
                  <a:srgbClr val="0000CC"/>
                </a:solidFill>
                <a:latin typeface="Calibri"/>
                <a:cs typeface="Calibri"/>
              </a:rPr>
              <a:t>would </a:t>
            </a:r>
            <a:r>
              <a:rPr sz="2450" spc="5" dirty="0">
                <a:solidFill>
                  <a:srgbClr val="0000CC"/>
                </a:solidFill>
                <a:latin typeface="Calibri"/>
                <a:cs typeface="Calibri"/>
              </a:rPr>
              <a:t>you</a:t>
            </a:r>
            <a:r>
              <a:rPr sz="2450" spc="215" dirty="0">
                <a:solidFill>
                  <a:srgbClr val="0000CC"/>
                </a:solidFill>
                <a:latin typeface="Calibri"/>
                <a:cs typeface="Calibri"/>
              </a:rPr>
              <a:t> </a:t>
            </a:r>
            <a:r>
              <a:rPr sz="2450" spc="5" dirty="0">
                <a:solidFill>
                  <a:srgbClr val="0000CC"/>
                </a:solidFill>
                <a:latin typeface="Calibri"/>
                <a:cs typeface="Calibri"/>
              </a:rPr>
              <a:t>do?</a:t>
            </a:r>
            <a:endParaRPr sz="245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776731" y="762000"/>
            <a:ext cx="6932930" cy="52324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250" b="0" spc="5" dirty="0">
                <a:latin typeface="Calibri"/>
                <a:cs typeface="Calibri"/>
              </a:rPr>
              <a:t>No </a:t>
            </a:r>
            <a:r>
              <a:rPr sz="3250" b="0" dirty="0">
                <a:latin typeface="Calibri"/>
                <a:cs typeface="Calibri"/>
              </a:rPr>
              <a:t>Nonrepudiation in </a:t>
            </a:r>
            <a:r>
              <a:rPr sz="3250" b="0" spc="5" dirty="0">
                <a:latin typeface="Calibri"/>
                <a:cs typeface="Calibri"/>
              </a:rPr>
              <a:t>Symmetric</a:t>
            </a:r>
            <a:r>
              <a:rPr sz="3250" b="0" spc="-35" dirty="0">
                <a:latin typeface="Calibri"/>
                <a:cs typeface="Calibri"/>
              </a:rPr>
              <a:t> </a:t>
            </a:r>
            <a:r>
              <a:rPr sz="3250" b="0" dirty="0">
                <a:latin typeface="Calibri"/>
                <a:cs typeface="Calibri"/>
              </a:rPr>
              <a:t>Ciphers</a:t>
            </a:r>
            <a:endParaRPr sz="325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346447" y="4310379"/>
            <a:ext cx="2005583" cy="142646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614164" y="7127730"/>
            <a:ext cx="1468755" cy="2235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39"/>
              </a:lnSpc>
            </a:pPr>
            <a:r>
              <a:rPr sz="1400" spc="-20" dirty="0">
                <a:latin typeface="Arial"/>
                <a:cs typeface="Arial"/>
                <a:hlinkClick r:id="rId5"/>
              </a:rPr>
              <a:t>www.variability.org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</TotalTime>
  <Words>2480</Words>
  <Application>Microsoft Office PowerPoint</Application>
  <PresentationFormat>Custom</PresentationFormat>
  <Paragraphs>399</Paragraphs>
  <Slides>41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53" baseType="lpstr">
      <vt:lpstr>Arial</vt:lpstr>
      <vt:lpstr>Arial Narrow</vt:lpstr>
      <vt:lpstr>Bell MT</vt:lpstr>
      <vt:lpstr>Book Antiqua</vt:lpstr>
      <vt:lpstr>Calibri</vt:lpstr>
      <vt:lpstr>Century Gothic</vt:lpstr>
      <vt:lpstr>High Tower Text</vt:lpstr>
      <vt:lpstr>Lucida Sans</vt:lpstr>
      <vt:lpstr>Palatino Linotype</vt:lpstr>
      <vt:lpstr>Times New Roman</vt:lpstr>
      <vt:lpstr>Wingdings</vt:lpstr>
      <vt:lpstr>Office Theme</vt:lpstr>
      <vt:lpstr>Cryptography</vt:lpstr>
      <vt:lpstr>How does Cryptography affect you?</vt:lpstr>
      <vt:lpstr>Security Services</vt:lpstr>
      <vt:lpstr>Classifications</vt:lpstr>
      <vt:lpstr>Symmetric Ciphers</vt:lpstr>
      <vt:lpstr>Example 1: One Time Pad</vt:lpstr>
      <vt:lpstr>Example 2: Hash Function</vt:lpstr>
      <vt:lpstr>Is Symmetric Cipher Good Enough?</vt:lpstr>
      <vt:lpstr>No Nonrepudiation in Symmetric Ciphers</vt:lpstr>
      <vt:lpstr>Asymmetric Ciphers</vt:lpstr>
      <vt:lpstr>One-Way Function</vt:lpstr>
      <vt:lpstr>Exercise 1: The Factorization Problem</vt:lpstr>
      <vt:lpstr>OWF Is Important in Cryptography</vt:lpstr>
      <vt:lpstr>Example 1: Key exchange Using Asymmetric Cipher</vt:lpstr>
      <vt:lpstr>Example 2: Digital Signature</vt:lpstr>
      <vt:lpstr>Protocols</vt:lpstr>
      <vt:lpstr>Coin Flipping Protocol</vt:lpstr>
      <vt:lpstr>A better Coin Flipping Protocol</vt:lpstr>
      <vt:lpstr>Diffie-Hellman Key Exchange</vt:lpstr>
      <vt:lpstr>Before Getting rid of Alice and Bob</vt:lpstr>
      <vt:lpstr>It’s time to see how the first cipher was created by a  guy much more famous than Alice and Bob!</vt:lpstr>
      <vt:lpstr>Caesar Cipher</vt:lpstr>
      <vt:lpstr>Caesar Cipher</vt:lpstr>
      <vt:lpstr>Caesar Cipher</vt:lpstr>
      <vt:lpstr>Caesar Cipher</vt:lpstr>
      <vt:lpstr>Modulo Operation</vt:lpstr>
      <vt:lpstr>Going back to Caesar Cipher</vt:lpstr>
      <vt:lpstr>Exercise 2:</vt:lpstr>
      <vt:lpstr>Exercise 2(Solution):</vt:lpstr>
      <vt:lpstr>Brute Force Decryption: Caesar Cipher</vt:lpstr>
      <vt:lpstr>Brute Force Decryption: Caesar Cipher</vt:lpstr>
      <vt:lpstr>Smarter Decryption: Frequency Analysis</vt:lpstr>
      <vt:lpstr>Frequency Analysis</vt:lpstr>
      <vt:lpstr>Frequency Analysis</vt:lpstr>
      <vt:lpstr>Exercise 3a: Frequency Analysis</vt:lpstr>
      <vt:lpstr>Exercise 3a: Frequency Analysis (Solution)</vt:lpstr>
      <vt:lpstr>Exercise 3b: Frequency Analysis</vt:lpstr>
      <vt:lpstr>Exercise 3b: Frequency Analysis (Solution)</vt:lpstr>
      <vt:lpstr>Exercise 3ab discussion</vt:lpstr>
      <vt:lpstr>Frequency Analysis: English</vt:lpstr>
      <vt:lpstr>Frequency Analysis: English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Cryptography</dc:title>
  <cp:lastModifiedBy>Botong Ou</cp:lastModifiedBy>
  <cp:revision>4</cp:revision>
  <dcterms:created xsi:type="dcterms:W3CDTF">2020-08-26T02:25:13Z</dcterms:created>
  <dcterms:modified xsi:type="dcterms:W3CDTF">2020-08-26T02:31:54Z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2016-07-24T00:00:00Z</vt:filetime>
  </property>
  <property fmtid="{D5CDD505-2E9C-101B-9397-08002B2CF9AE}" pid="3" name="LastSaved">
    <vt:filetime>2016-07-24T00:00:00Z</vt:filetime>
  </property>
</Properties>
</file>